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309" r:id="rId3"/>
    <p:sldId id="342" r:id="rId4"/>
    <p:sldId id="266" r:id="rId5"/>
    <p:sldId id="280" r:id="rId6"/>
    <p:sldId id="305" r:id="rId7"/>
    <p:sldId id="306" r:id="rId8"/>
    <p:sldId id="307" r:id="rId9"/>
    <p:sldId id="267" r:id="rId10"/>
    <p:sldId id="268" r:id="rId11"/>
    <p:sldId id="269" r:id="rId12"/>
    <p:sldId id="275" r:id="rId13"/>
    <p:sldId id="270" r:id="rId14"/>
    <p:sldId id="271" r:id="rId15"/>
    <p:sldId id="274" r:id="rId16"/>
    <p:sldId id="272" r:id="rId17"/>
    <p:sldId id="273" r:id="rId18"/>
    <p:sldId id="276" r:id="rId19"/>
    <p:sldId id="261" r:id="rId20"/>
    <p:sldId id="262" r:id="rId21"/>
    <p:sldId id="265" r:id="rId22"/>
    <p:sldId id="259" r:id="rId23"/>
    <p:sldId id="308" r:id="rId24"/>
    <p:sldId id="279" r:id="rId25"/>
    <p:sldId id="282" r:id="rId26"/>
    <p:sldId id="283" r:id="rId27"/>
    <p:sldId id="284" r:id="rId28"/>
    <p:sldId id="285" r:id="rId29"/>
    <p:sldId id="288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301" r:id="rId38"/>
    <p:sldId id="303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5014"/>
  </p:normalViewPr>
  <p:slideViewPr>
    <p:cSldViewPr snapToGrid="0">
      <p:cViewPr varScale="1">
        <p:scale>
          <a:sx n="119" d="100"/>
          <a:sy n="11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0C249-CFF4-8549-9C1D-83533EF6B8ED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9E587-C2E9-8941-8108-1A76FC0A7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4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AE112-10B6-841F-3C09-B24E21183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AE795-D5D0-BF9D-4E9D-B30570941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AA65A-4355-D283-53ED-CE64D51B3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D82FE-FC41-10BD-C366-1F8FA4BF1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8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B6BA7-56BE-9D82-90C2-A871D1A7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3912A-5959-004C-D5E2-C9F779B4F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7AC90-5A5C-40E7-2A96-779F98260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AFFFF-90B0-25B0-2451-5FF59307A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53572-5B94-C881-4B72-0C999AF4B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4A469-800A-B026-90AC-75B633C83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D9E11-5471-8CD3-97F4-B5A13B730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7BBA6-F284-7AD1-26EE-6D5A76F53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59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B698-49A7-456B-3833-41F14D9B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3B3DC-34E9-7907-E82E-862ABAB78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F3B2D-24D9-C90B-19B1-6F1F75FD5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9FA2B-0D78-60AE-442B-512BD5B23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8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46DA8-A58F-F60D-7F99-8F757B030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8C350-57EC-E190-5124-53923FC09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D0668-22EB-2763-9E2F-735DC82C0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860F4-16E6-F4C6-FDBC-F1C55EFBA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3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38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77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04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14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C116-8FE2-EF4A-B3C0-8D0585635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49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1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5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11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88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74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99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0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5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C116-8FE2-EF4A-B3C0-8D0585635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35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6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A136A-E52E-CA57-3337-0E471821F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A7BEF-D821-EF91-BD29-75BAF7220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DAD5B5-F1A0-93FD-6877-4DC6E3B69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8E508-C9B5-E78A-9304-B14DF2A7E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5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FAD20-FCA9-490B-DB02-E0B6D6C3E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245D9-1096-7D6A-390F-5FFA16BB9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A60C8-66A6-C5BC-2213-FC3636C3B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62BBF-D1C1-E804-BC54-3597F599E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A519C-CD44-C944-85FE-052B760218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1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5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16F0-5690-C21D-3E1A-CE2711606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FE582-A22B-62D5-19E0-3FAF6E43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13086-870D-22F5-EBBE-013FD2A1C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39A5F-55CD-6B79-122F-C70EA8CEA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23D5-FCAE-1E4B-F930-DD77BDF7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CB590-A8E7-0674-9477-BE7D11696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AC3BE-93F1-6A46-04FD-8121E2076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F773D-8149-9F2D-D5E7-01B837919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31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13D-C485-B9D3-99EA-D80E4E9A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D7B23-2526-2A0B-6932-F92267AD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4BDB-E7E5-9910-C3EE-41DBC544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03192-56E2-5809-7472-0D7F875D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B67CD-EF3F-F857-D34F-777CACF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7BE6-9453-29ED-002A-FEE3A328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68097-9D96-7737-81FC-C8D04570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BA2E-E4E4-9C71-BA90-B81529C5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99529-4F7C-0023-1CBA-378E4F2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889C-7082-9C58-C006-A02D0F0E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CA38A-5858-C061-82D2-23AB59B0E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AB83F-1485-4E39-161D-4AD3FF883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C601-0843-EE91-EFA1-39AC6035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9449-2C62-2B36-2F54-8C14C84F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BC43-AC1F-1AFF-9D37-9D0514C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7195-1EBD-7BCB-3B5A-91AACBD3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9648-3F9A-316C-87DB-7EE7798C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FCF31-6117-AB6E-42EC-0CB56F2D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4C68E-F23A-A75B-5E8F-82B7E013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7C07-39A5-0102-8B7C-D54FFEEA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BF1-3B26-85B7-5B23-196D6D7A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F26AA-12EA-8ABD-6EFD-D08F49B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8597-67E3-8944-18DE-66DCE81A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4062-2D0B-BCFF-2512-CEB2B699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9974-00DC-799D-5A39-8C4455F5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E502-6CAF-3BF5-BD6B-065D6AAC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D2C5-EA3F-B247-6115-694CB50A2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6E22-BDC4-EA3F-0157-4E70E0CA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55765-826E-C08A-B1AE-7D0450E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ED42-71C9-96FD-9AC7-BBBB1E80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8970-A713-3810-1656-9A497405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9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EFE3-7F3D-1B88-EFDA-38CEB249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FB26-F14D-71C1-7811-FFF97C320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A1E4B-1C15-4FB7-4E18-041EB41BC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11D1-5A46-1743-FF30-5B7AA7714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9A520-D677-A0EC-79D6-F04D6C484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3BA99-897A-0500-AE48-09E7B8C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3C3F4-F2F2-C2AF-D951-2143C2AC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81BF2-C18C-5BCE-8867-97369A7E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803A-82FE-540F-04AD-04E5BC92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AE2E6-A597-C016-7335-DDE3857C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6C399-5561-EB63-F9FA-82FD2E4F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DC75-D761-8046-6EA3-3C54C660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F3204-AE45-9D32-CF50-26F1909D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D95A8-B2D5-EADB-1C47-FFB19260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0A1BD-7287-A602-D01E-2E738D4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8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E0CD-2F46-6818-C3F0-CCADAB2C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DD57-4C79-D6D0-FB66-51CEFBADB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B58AD-4B41-DA2A-70C5-3099BAA4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3F0C8-41B5-BA77-0536-8BA68ED0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776A6-8636-3E77-9BE8-DADC09DB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611F-C2E8-BD14-00A5-38A56CB2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ACF2-120D-5B4B-92E9-D6DDDB6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34234-27D3-8B30-B909-03E904DB2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481E-39C7-E276-5FEC-6132C3F1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7F9A7-9755-B9B9-95CC-5F76F16D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77145-B00A-818B-C157-539D3396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9EE6A-0692-79C1-4E2E-81960BE4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BBABD-0DF4-6ADE-361D-4FAE2F6C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65B5A-9A96-CA1E-DE77-1E1269C1B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0F49-17FE-CF85-22D1-CF2C47733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9B49C-C8FD-4344-8CD3-ED4C91409D68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5ABE4-2438-57F3-F77E-B272A49E8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F92FD-D28C-396F-E86B-DDBB7E4D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9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2.jpeg"/><Relationship Id="rId4" Type="http://schemas.openxmlformats.org/officeDocument/2006/relationships/image" Target="../media/image101.png"/><Relationship Id="rId9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3.png"/><Relationship Id="rId5" Type="http://schemas.openxmlformats.org/officeDocument/2006/relationships/image" Target="../media/image3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3.png"/><Relationship Id="rId5" Type="http://schemas.openxmlformats.org/officeDocument/2006/relationships/image" Target="../media/image3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44" name="Rectangle 1744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glasses and a plaid shirt&#10;&#10;Description automatically generated">
            <a:extLst>
              <a:ext uri="{FF2B5EF4-FFF2-40B4-BE49-F238E27FC236}">
                <a16:creationId xmlns:a16="http://schemas.microsoft.com/office/drawing/2014/main" id="{5995CE17-E861-0F87-7767-FF2977D3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11" r="1076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445" name="Rectangle 1744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C80CB-850D-B57D-2885-24D9CC95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>
                <a:ln w="22225">
                  <a:noFill/>
                  <a:miter lim="800000"/>
                </a:ln>
              </a:rPr>
              <a:t>Lecture 17</a:t>
            </a:r>
            <a:br>
              <a:rPr lang="en-US" sz="5200">
                <a:ln w="22225">
                  <a:noFill/>
                  <a:miter lim="800000"/>
                </a:ln>
              </a:rPr>
            </a:br>
            <a:br>
              <a:rPr lang="en-US" sz="5200">
                <a:ln w="22225">
                  <a:noFill/>
                  <a:miter lim="800000"/>
                </a:ln>
                <a:effectLst/>
              </a:rPr>
            </a:br>
            <a:r>
              <a:rPr lang="en-US" sz="5200">
                <a:ln w="22225">
                  <a:noFill/>
                  <a:miter lim="800000"/>
                </a:ln>
                <a:effectLst/>
              </a:rPr>
              <a:t>Object Tracking</a:t>
            </a:r>
            <a:endParaRPr lang="en-US" sz="5200">
              <a:ln w="22225">
                <a:noFill/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925AB-516E-BA4C-6AB2-FAA041E78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ECE 1390/2390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5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4F95B-E359-3D4E-6E9B-3C8F69E25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B29D-7DDC-93D5-C610-03C45037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0C62BD-BEA2-88B8-9C50-3214F1328E5E}"/>
                  </a:ext>
                </a:extLst>
              </p:cNvPr>
              <p:cNvSpPr txBox="1"/>
              <p:nvPr/>
            </p:nvSpPr>
            <p:spPr>
              <a:xfrm>
                <a:off x="4118960" y="1901597"/>
                <a:ext cx="301800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0C62BD-BEA2-88B8-9C50-3214F132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60" y="1901597"/>
                <a:ext cx="3018006" cy="701410"/>
              </a:xfrm>
              <a:prstGeom prst="rect">
                <a:avLst/>
              </a:prstGeom>
              <a:blipFill>
                <a:blip r:embed="rId2"/>
                <a:stretch>
                  <a:fillRect l="-418" t="-3571" r="-41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7EAB3B-C317-88BD-7DEC-137186247D10}"/>
              </a:ext>
            </a:extLst>
          </p:cNvPr>
          <p:cNvSpPr txBox="1"/>
          <p:nvPr/>
        </p:nvSpPr>
        <p:spPr>
          <a:xfrm>
            <a:off x="3735978" y="3579223"/>
            <a:ext cx="263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in horizontal (u)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77993-6E71-C5F6-DBF7-473C7FBCB4F5}"/>
              </a:ext>
            </a:extLst>
          </p:cNvPr>
          <p:cNvSpPr txBox="1"/>
          <p:nvPr/>
        </p:nvSpPr>
        <p:spPr>
          <a:xfrm>
            <a:off x="7136966" y="3579223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in vertical (v)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73718-0BD1-34C6-A2CB-123AD80E40EC}"/>
              </a:ext>
            </a:extLst>
          </p:cNvPr>
          <p:cNvSpPr txBox="1"/>
          <p:nvPr/>
        </p:nvSpPr>
        <p:spPr>
          <a:xfrm>
            <a:off x="1105514" y="2960487"/>
            <a:ext cx="283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intensity at pixel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18FBD8-3F71-749C-E8CB-CD24D84B2956}"/>
              </a:ext>
            </a:extLst>
          </p:cNvPr>
          <p:cNvCxnSpPr/>
          <p:nvPr/>
        </p:nvCxnSpPr>
        <p:spPr>
          <a:xfrm flipV="1">
            <a:off x="3461657" y="2429691"/>
            <a:ext cx="901337" cy="530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DE2C74-3769-035F-06E5-C2A2BAA37D99}"/>
              </a:ext>
            </a:extLst>
          </p:cNvPr>
          <p:cNvCxnSpPr>
            <a:cxnSpLocks/>
          </p:cNvCxnSpPr>
          <p:nvPr/>
        </p:nvCxnSpPr>
        <p:spPr>
          <a:xfrm flipV="1">
            <a:off x="4874081" y="2699229"/>
            <a:ext cx="455516" cy="729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582428-2CF5-229C-E4D2-38A61753CD66}"/>
              </a:ext>
            </a:extLst>
          </p:cNvPr>
          <p:cNvCxnSpPr>
            <a:cxnSpLocks/>
          </p:cNvCxnSpPr>
          <p:nvPr/>
        </p:nvCxnSpPr>
        <p:spPr>
          <a:xfrm flipH="1" flipV="1">
            <a:off x="6596743" y="2695089"/>
            <a:ext cx="1214846" cy="884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1AD89B-C981-6868-D3A8-7A89008A8F54}"/>
              </a:ext>
            </a:extLst>
          </p:cNvPr>
          <p:cNvSpPr txBox="1"/>
          <p:nvPr/>
        </p:nvSpPr>
        <p:spPr>
          <a:xfrm>
            <a:off x="5051210" y="843240"/>
            <a:ext cx="299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Unknowns (du/dt &amp; dv/dt)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C96F39-1A59-3546-D50D-97C5D741D09E}"/>
              </a:ext>
            </a:extLst>
          </p:cNvPr>
          <p:cNvCxnSpPr/>
          <p:nvPr/>
        </p:nvCxnSpPr>
        <p:spPr>
          <a:xfrm flipH="1">
            <a:off x="5773783" y="1214731"/>
            <a:ext cx="117566" cy="568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893F86-7E23-F3DA-EE37-C7287D0BFEA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546908" y="1212572"/>
            <a:ext cx="361286" cy="615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F22A8B-A9B6-1E70-F016-28F42B74DB4E}"/>
              </a:ext>
            </a:extLst>
          </p:cNvPr>
          <p:cNvSpPr txBox="1"/>
          <p:nvPr/>
        </p:nvSpPr>
        <p:spPr>
          <a:xfrm>
            <a:off x="634532" y="4700291"/>
            <a:ext cx="575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Each pixel has one equation and two unknowns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EA4CA-2C6A-B7D3-FCAD-C42F947A9AC3}"/>
              </a:ext>
            </a:extLst>
          </p:cNvPr>
          <p:cNvSpPr txBox="1"/>
          <p:nvPr/>
        </p:nvSpPr>
        <p:spPr>
          <a:xfrm>
            <a:off x="2717074" y="5359694"/>
            <a:ext cx="5094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Lucas-Kanade Method (Sparse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Gunnar </a:t>
            </a:r>
            <a:r>
              <a:rPr lang="en-US" dirty="0" err="1"/>
              <a:t>Farneback</a:t>
            </a:r>
            <a:r>
              <a:rPr lang="en-US" dirty="0"/>
              <a:t> Method (dense flow)</a:t>
            </a:r>
          </a:p>
        </p:txBody>
      </p:sp>
    </p:spTree>
    <p:extLst>
      <p:ext uri="{BB962C8B-B14F-4D97-AF65-F5344CB8AC3E}">
        <p14:creationId xmlns:p14="http://schemas.microsoft.com/office/powerpoint/2010/main" val="415876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EB9C-01AA-DCE9-C570-F7BA9E1B5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A773-1F4D-FC20-B24C-840C2DDA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62B9C-A64B-9067-DE33-3CA6D81AC2E9}"/>
              </a:ext>
            </a:extLst>
          </p:cNvPr>
          <p:cNvSpPr txBox="1"/>
          <p:nvPr/>
        </p:nvSpPr>
        <p:spPr>
          <a:xfrm>
            <a:off x="930728" y="1690688"/>
            <a:ext cx="6093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Lucas-Kanade Method (Sparse flow)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5B9BF-80AB-3618-02B4-0B4F6F87D311}"/>
              </a:ext>
            </a:extLst>
          </p:cNvPr>
          <p:cNvSpPr txBox="1"/>
          <p:nvPr/>
        </p:nvSpPr>
        <p:spPr>
          <a:xfrm>
            <a:off x="1410789" y="2495006"/>
            <a:ext cx="7034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 only corner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Shi-Tomasi points between frames (cv2.goodPointsToTrack(.)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ADA03-77A1-578E-DF11-D833DE0F9404}"/>
              </a:ext>
            </a:extLst>
          </p:cNvPr>
          <p:cNvSpPr txBox="1"/>
          <p:nvPr/>
        </p:nvSpPr>
        <p:spPr>
          <a:xfrm>
            <a:off x="276497" y="3274486"/>
            <a:ext cx="1163900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# params for corner detection </a:t>
            </a:r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feature_params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dict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(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maxCorners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100,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qualityLevel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0.3,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minDistance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7,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blockSize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7 ) 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  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# Parameters for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lucas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kanade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optical flow </a:t>
            </a:r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lk_params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dict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(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winSize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(15, 15),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maxLevel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2, criteria = (cv2.TERM_CRITERIA_EPS 			|cv2.TERM_CRITERIA_COUNT,10, 0.03)) </a:t>
            </a:r>
          </a:p>
          <a:p>
            <a:endParaRPr lang="en-US" sz="1600" dirty="0"/>
          </a:p>
          <a:p>
            <a:pPr algn="l" rtl="0" fontAlgn="base"/>
            <a:r>
              <a:rPr lang="en-US" sz="1600" dirty="0" err="1">
                <a:latin typeface="Consolas" panose="020B0609020204030204" pitchFamily="49" charset="0"/>
              </a:rPr>
              <a:t>o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ld_pts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cv2.goodFeaturesToTrack(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old_gray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mask = None, **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feature_params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600" dirty="0"/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New_pts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status, err = cv2.calcOpticalFlowPyrLK(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old_gray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new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_gray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None, **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lk_params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) 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  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# Select good points </a:t>
            </a:r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good_new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new_pts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[status == 1] </a:t>
            </a:r>
          </a:p>
          <a:p>
            <a:pPr algn="l" rtl="0" fontAlgn="base"/>
            <a:r>
              <a:rPr lang="en-US" sz="1600" b="0" i="0" dirty="0" err="1">
                <a:effectLst/>
                <a:latin typeface="Consolas" panose="020B0609020204030204" pitchFamily="49" charset="0"/>
              </a:rPr>
              <a:t>good_old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old_pts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[status == 1]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2253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9E79E-FEBD-1143-A1DB-1D70E303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19B6-AFC1-0908-6B22-661175D2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2CD95-44C6-11D5-D975-6FE7B1DFAC61}"/>
              </a:ext>
            </a:extLst>
          </p:cNvPr>
          <p:cNvSpPr txBox="1"/>
          <p:nvPr/>
        </p:nvSpPr>
        <p:spPr>
          <a:xfrm>
            <a:off x="930728" y="1690688"/>
            <a:ext cx="6093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Lucas-Kanade Method (Sparse flow)</a:t>
            </a:r>
          </a:p>
        </p:txBody>
      </p:sp>
      <p:pic>
        <p:nvPicPr>
          <p:cNvPr id="4" name="Picture 3" descr="A person sitting in a room with a bookcase and books&#10;&#10;Description automatically generated">
            <a:extLst>
              <a:ext uri="{FF2B5EF4-FFF2-40B4-BE49-F238E27FC236}">
                <a16:creationId xmlns:a16="http://schemas.microsoft.com/office/drawing/2014/main" id="{89F560D1-8E06-CF6C-3499-B2B964B8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2488199"/>
            <a:ext cx="5831840" cy="43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4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0E84-42F2-1795-5373-6AD8D478B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C9B9-FA5F-1471-4A88-A5219228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48B42-C684-9F46-3128-7B986C50C4AF}"/>
              </a:ext>
            </a:extLst>
          </p:cNvPr>
          <p:cNvSpPr txBox="1"/>
          <p:nvPr/>
        </p:nvSpPr>
        <p:spPr>
          <a:xfrm>
            <a:off x="930727" y="1690688"/>
            <a:ext cx="72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Gunnar </a:t>
            </a:r>
            <a:r>
              <a:rPr lang="en-US" sz="2800" dirty="0" err="1"/>
              <a:t>Farneback</a:t>
            </a:r>
            <a:r>
              <a:rPr lang="en-US" sz="2800" dirty="0"/>
              <a:t> Method (dense flow)</a:t>
            </a:r>
          </a:p>
        </p:txBody>
      </p:sp>
      <p:pic>
        <p:nvPicPr>
          <p:cNvPr id="1026" name="Picture 2" descr="Biomedical Imaging Group: Pyramids &amp; Wavelets (example)">
            <a:extLst>
              <a:ext uri="{FF2B5EF4-FFF2-40B4-BE49-F238E27FC236}">
                <a16:creationId xmlns:a16="http://schemas.microsoft.com/office/drawing/2014/main" id="{8C92A929-DD23-C166-8A76-DAD1427A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9" y="3888442"/>
            <a:ext cx="4679950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F8BB85-1AD1-EC86-D19D-37A87415B655}"/>
              </a:ext>
            </a:extLst>
          </p:cNvPr>
          <p:cNvSpPr txBox="1"/>
          <p:nvPr/>
        </p:nvSpPr>
        <p:spPr>
          <a:xfrm>
            <a:off x="6096000" y="3337481"/>
            <a:ext cx="426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Polynomial Approximation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ACF77-BA91-8120-74B6-A59AAC45F417}"/>
              </a:ext>
            </a:extLst>
          </p:cNvPr>
          <p:cNvSpPr txBox="1"/>
          <p:nvPr/>
        </p:nvSpPr>
        <p:spPr>
          <a:xfrm rot="18603584">
            <a:off x="2812363" y="4968993"/>
            <a:ext cx="230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US" dirty="0"/>
              <a:t>Small movements</a:t>
            </a:r>
          </a:p>
          <a:p>
            <a:r>
              <a:rPr lang="en-US" dirty="0"/>
              <a:t>Larger movements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1351C-A7AD-7E22-2690-FE40B2066800}"/>
              </a:ext>
            </a:extLst>
          </p:cNvPr>
          <p:cNvSpPr txBox="1"/>
          <p:nvPr/>
        </p:nvSpPr>
        <p:spPr>
          <a:xfrm>
            <a:off x="426539" y="3337481"/>
            <a:ext cx="426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Make image pyramid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1BAB01-5CF7-887D-9042-A54DFC11C8ED}"/>
                  </a:ext>
                </a:extLst>
              </p:cNvPr>
              <p:cNvSpPr txBox="1"/>
              <p:nvPr/>
            </p:nvSpPr>
            <p:spPr>
              <a:xfrm>
                <a:off x="5595009" y="3833999"/>
                <a:ext cx="5038687" cy="810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1BAB01-5CF7-887D-9042-A54DFC11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09" y="3833999"/>
                <a:ext cx="5038687" cy="810094"/>
              </a:xfrm>
              <a:prstGeom prst="rect">
                <a:avLst/>
              </a:prstGeom>
              <a:blipFill>
                <a:blip r:embed="rId4"/>
                <a:stretch>
                  <a:fillRect l="-754" t="-106154" b="-16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46A40D-ABA0-D88F-A540-05ED19A1D10A}"/>
                  </a:ext>
                </a:extLst>
              </p:cNvPr>
              <p:cNvSpPr txBox="1"/>
              <p:nvPr/>
            </p:nvSpPr>
            <p:spPr>
              <a:xfrm>
                <a:off x="4898761" y="5514003"/>
                <a:ext cx="6661311" cy="565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𝑑𝑢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46A40D-ABA0-D88F-A540-05ED19A1D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1" y="5514003"/>
                <a:ext cx="6661311" cy="565411"/>
              </a:xfrm>
              <a:prstGeom prst="rect">
                <a:avLst/>
              </a:prstGeom>
              <a:blipFill>
                <a:blip r:embed="rId5"/>
                <a:stretch>
                  <a:fillRect l="-1521" t="-444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2A7C85-C000-F30C-3A99-B7608D5E49A7}"/>
                  </a:ext>
                </a:extLst>
              </p:cNvPr>
              <p:cNvSpPr txBox="1"/>
              <p:nvPr/>
            </p:nvSpPr>
            <p:spPr>
              <a:xfrm>
                <a:off x="8151222" y="686777"/>
                <a:ext cx="301800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2A7C85-C000-F30C-3A99-B7608D5E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2" y="686777"/>
                <a:ext cx="3018006" cy="701410"/>
              </a:xfrm>
              <a:prstGeom prst="rect">
                <a:avLst/>
              </a:prstGeom>
              <a:blipFill>
                <a:blip r:embed="rId6"/>
                <a:stretch>
                  <a:fillRect t="-3571" r="-41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3DE1007-C075-1BA3-7B7A-13629395CE0A}"/>
              </a:ext>
            </a:extLst>
          </p:cNvPr>
          <p:cNvSpPr txBox="1"/>
          <p:nvPr/>
        </p:nvSpPr>
        <p:spPr>
          <a:xfrm>
            <a:off x="6123663" y="5058429"/>
            <a:ext cx="426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Iterative estimate du &amp; dv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B8F984-C938-46D5-36E5-4EC0252671B1}"/>
                  </a:ext>
                </a:extLst>
              </p:cNvPr>
              <p:cNvSpPr txBox="1"/>
              <p:nvPr/>
            </p:nvSpPr>
            <p:spPr>
              <a:xfrm>
                <a:off x="5930172" y="6171223"/>
                <a:ext cx="609382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B8F984-C938-46D5-36E5-4EC025267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172" y="6171223"/>
                <a:ext cx="6093822" cy="710194"/>
              </a:xfrm>
              <a:prstGeom prst="rect">
                <a:avLst/>
              </a:prstGeom>
              <a:blipFill>
                <a:blip r:embed="rId7"/>
                <a:stretch>
                  <a:fillRect t="-189474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18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C028-1440-E41E-72D2-A336B601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AEC3-301C-CC4A-2FD1-C2CAEBD0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069AD-4BB1-0895-1674-E5A0E234C5C9}"/>
              </a:ext>
            </a:extLst>
          </p:cNvPr>
          <p:cNvSpPr txBox="1"/>
          <p:nvPr/>
        </p:nvSpPr>
        <p:spPr>
          <a:xfrm>
            <a:off x="930727" y="1690688"/>
            <a:ext cx="72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Gunnar </a:t>
            </a:r>
            <a:r>
              <a:rPr lang="en-US" sz="2800" dirty="0" err="1"/>
              <a:t>Farneback</a:t>
            </a:r>
            <a:r>
              <a:rPr lang="en-US" sz="2800" dirty="0"/>
              <a:t> Method (dense flow)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ACA9C-07FE-3A4C-60B9-77C5FDC37656}"/>
              </a:ext>
            </a:extLst>
          </p:cNvPr>
          <p:cNvSpPr txBox="1"/>
          <p:nvPr/>
        </p:nvSpPr>
        <p:spPr>
          <a:xfrm>
            <a:off x="552994" y="2713055"/>
            <a:ext cx="1163900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flow = cv2.calcOpticalFlowFarneback(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old_gray_img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600" b="0" i="0" dirty="0" err="1">
                <a:effectLst/>
                <a:latin typeface="Consolas" panose="020B0609020204030204" pitchFamily="49" charset="0"/>
              </a:rPr>
              <a:t>new_gray_img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, 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flow=None,   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pyr_scale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0.5, # Scale for image pyramid (0.5 -&gt; halves image for each level)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levels=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3, # number of levels in the pyramid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winsize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15,# larger the window, the less sensitive to noise, but the more blurred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iterations=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3, 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poly_n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5, # Number of neighbors to build polynomial expansion (usually 5 or 7)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poly_sigma</a:t>
            </a:r>
            <a:r>
              <a:rPr lang="en-US" sz="1600" dirty="0">
                <a:latin typeface="Consolas" panose="020B0609020204030204" pitchFamily="49" charset="0"/>
              </a:rPr>
              <a:t>=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1.1). # smoothness of polynomial (usually 1.1 for poly=5 &amp; 1.5 for poly 7)</a:t>
            </a:r>
          </a:p>
          <a:p>
            <a:pPr algn="l" rtl="0" fontAlgn="base"/>
            <a:r>
              <a:rPr lang="en-US" sz="1600" b="0" i="0" dirty="0">
                <a:effectLst/>
                <a:latin typeface="Consolas" panose="020B0609020204030204" pitchFamily="49" charset="0"/>
              </a:rPr>
              <a:t>   </a:t>
            </a:r>
          </a:p>
          <a:p>
            <a:pPr algn="l" rtl="0" fontAlgn="base"/>
            <a:r>
              <a:rPr lang="en-US" sz="1600" dirty="0">
                <a:latin typeface="Consolas" panose="020B0609020204030204" pitchFamily="49" charset="0"/>
              </a:rPr>
              <a:t>Flow is a &lt;n x m x 2&gt; image and is the du/dt and dv/dt for each pixel location</a:t>
            </a:r>
            <a:endParaRPr lang="en-US" sz="1600" b="0" i="0" dirty="0">
              <a:effectLst/>
              <a:latin typeface="Consolas" panose="020B0609020204030204" pitchFamily="49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118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5CB2-6BCF-71E5-0730-577A9C232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A07A-0E06-7A4B-C151-9CD39C27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95DE1-213E-CD57-C380-2AE7C3F55713}"/>
              </a:ext>
            </a:extLst>
          </p:cNvPr>
          <p:cNvSpPr txBox="1"/>
          <p:nvPr/>
        </p:nvSpPr>
        <p:spPr>
          <a:xfrm>
            <a:off x="930727" y="1690688"/>
            <a:ext cx="72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Gunnar </a:t>
            </a:r>
            <a:r>
              <a:rPr lang="en-US" sz="2800" dirty="0" err="1"/>
              <a:t>Farneback</a:t>
            </a:r>
            <a:r>
              <a:rPr lang="en-US" sz="2800" dirty="0"/>
              <a:t> Method (dense flow)</a:t>
            </a:r>
          </a:p>
        </p:txBody>
      </p:sp>
      <p:pic>
        <p:nvPicPr>
          <p:cNvPr id="4" name="Picture 3" descr="A person with glasses and a plaid shirt&#10;&#10;Description automatically generated">
            <a:extLst>
              <a:ext uri="{FF2B5EF4-FFF2-40B4-BE49-F238E27FC236}">
                <a16:creationId xmlns:a16="http://schemas.microsoft.com/office/drawing/2014/main" id="{4163202F-4BED-C244-12DE-06E22E20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2620745"/>
            <a:ext cx="5405120" cy="371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3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F66C-6BB0-11C5-6327-A658B046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BF9F-CA86-9F16-EB52-2697FAE7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Object tracking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21F07-2E85-FE26-4222-D08362624F92}"/>
              </a:ext>
            </a:extLst>
          </p:cNvPr>
          <p:cNvSpPr txBox="1"/>
          <p:nvPr/>
        </p:nvSpPr>
        <p:spPr>
          <a:xfrm>
            <a:off x="838200" y="1690688"/>
            <a:ext cx="8761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MeanShift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050" name="Picture 2" descr="3 Types of Movement in Photography">
            <a:extLst>
              <a:ext uri="{FF2B5EF4-FFF2-40B4-BE49-F238E27FC236}">
                <a16:creationId xmlns:a16="http://schemas.microsoft.com/office/drawing/2014/main" id="{BEED24BD-088F-B630-8DDA-E8110F9F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4306016" cy="286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F7E811-A36F-AFE9-949A-3CF0BE2F48C5}"/>
              </a:ext>
            </a:extLst>
          </p:cNvPr>
          <p:cNvSpPr/>
          <p:nvPr/>
        </p:nvSpPr>
        <p:spPr>
          <a:xfrm>
            <a:off x="2467333" y="4485491"/>
            <a:ext cx="790217" cy="68182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F75C4-7206-F152-223D-78B27C7A526B}"/>
              </a:ext>
            </a:extLst>
          </p:cNvPr>
          <p:cNvSpPr txBox="1"/>
          <p:nvPr/>
        </p:nvSpPr>
        <p:spPr>
          <a:xfrm>
            <a:off x="6096000" y="3162300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of mass of intensities </a:t>
            </a:r>
            <a:r>
              <a:rPr lang="en-US"/>
              <a:t>inside circle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3A60EC-5958-2D9B-9F98-CC56F865FA4D}"/>
              </a:ext>
            </a:extLst>
          </p:cNvPr>
          <p:cNvSpPr/>
          <p:nvPr/>
        </p:nvSpPr>
        <p:spPr>
          <a:xfrm>
            <a:off x="2316212" y="4306612"/>
            <a:ext cx="1092458" cy="1039578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37B2D8-107E-BF52-9F58-3AE71B374F91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3141825" y="3657600"/>
            <a:ext cx="2791615" cy="9277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A933D5-791A-DF0E-A2D6-0FE276EE79EA}"/>
              </a:ext>
            </a:extLst>
          </p:cNvPr>
          <p:cNvSpPr txBox="1"/>
          <p:nvPr/>
        </p:nvSpPr>
        <p:spPr>
          <a:xfrm>
            <a:off x="6096000" y="4167610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of mass of intensities inside (larger) circle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99F86C-4F0A-A559-BECF-6BBF9848F5FA}"/>
              </a:ext>
            </a:extLst>
          </p:cNvPr>
          <p:cNvCxnSpPr>
            <a:cxnSpLocks/>
          </p:cNvCxnSpPr>
          <p:nvPr/>
        </p:nvCxnSpPr>
        <p:spPr>
          <a:xfrm flipV="1">
            <a:off x="3408670" y="4662910"/>
            <a:ext cx="2524770" cy="3088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15B6AC-BB66-CF5D-083C-7BB40933F086}"/>
              </a:ext>
            </a:extLst>
          </p:cNvPr>
          <p:cNvSpPr txBox="1"/>
          <p:nvPr/>
        </p:nvSpPr>
        <p:spPr>
          <a:xfrm>
            <a:off x="6195776" y="5463461"/>
            <a:ext cx="471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Size of region-of-interest in current and next frame are fixed </a:t>
            </a:r>
          </a:p>
        </p:txBody>
      </p:sp>
    </p:spTree>
    <p:extLst>
      <p:ext uri="{BB962C8B-B14F-4D97-AF65-F5344CB8AC3E}">
        <p14:creationId xmlns:p14="http://schemas.microsoft.com/office/powerpoint/2010/main" val="2954375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417D5-4862-0DB4-B5F6-35EEC9F83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87C292-FD6B-41CB-8CB9-6687435B8E65}"/>
              </a:ext>
            </a:extLst>
          </p:cNvPr>
          <p:cNvSpPr txBox="1"/>
          <p:nvPr/>
        </p:nvSpPr>
        <p:spPr>
          <a:xfrm>
            <a:off x="838200" y="1690688"/>
            <a:ext cx="8761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CAMShift</a:t>
            </a:r>
            <a:r>
              <a:rPr lang="en-US" sz="2800" dirty="0"/>
              <a:t> method (continuous adaptive mean shift)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050" name="Picture 2" descr="3 Types of Movement in Photography">
            <a:extLst>
              <a:ext uri="{FF2B5EF4-FFF2-40B4-BE49-F238E27FC236}">
                <a16:creationId xmlns:a16="http://schemas.microsoft.com/office/drawing/2014/main" id="{4DA7A725-6BFF-D6AD-57E0-77F56A285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4306016" cy="286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1E1C44D-885C-769F-5365-8BFB250C7581}"/>
              </a:ext>
            </a:extLst>
          </p:cNvPr>
          <p:cNvSpPr/>
          <p:nvPr/>
        </p:nvSpPr>
        <p:spPr>
          <a:xfrm>
            <a:off x="2467333" y="4485491"/>
            <a:ext cx="790217" cy="68182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6D886-C6ED-7246-208C-070544EDF3BB}"/>
              </a:ext>
            </a:extLst>
          </p:cNvPr>
          <p:cNvSpPr txBox="1"/>
          <p:nvPr/>
        </p:nvSpPr>
        <p:spPr>
          <a:xfrm>
            <a:off x="6096000" y="3162300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of mass of intensities </a:t>
            </a:r>
            <a:r>
              <a:rPr lang="en-US"/>
              <a:t>inside circle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947334-6257-CE97-2CFB-78E352174042}"/>
              </a:ext>
            </a:extLst>
          </p:cNvPr>
          <p:cNvSpPr/>
          <p:nvPr/>
        </p:nvSpPr>
        <p:spPr>
          <a:xfrm>
            <a:off x="2316212" y="4306612"/>
            <a:ext cx="1092458" cy="1039578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B0CD08-31E4-BDF3-6AE7-2D35816BBAAE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3141825" y="3657600"/>
            <a:ext cx="2791615" cy="92774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723D40-4347-6C19-4EE9-E0FD1C02AB07}"/>
              </a:ext>
            </a:extLst>
          </p:cNvPr>
          <p:cNvSpPr txBox="1"/>
          <p:nvPr/>
        </p:nvSpPr>
        <p:spPr>
          <a:xfrm>
            <a:off x="6096000" y="4167610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of mass of intensities inside (larger) circle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039EC6-F70F-5A43-933F-04EAE6CF9BAC}"/>
              </a:ext>
            </a:extLst>
          </p:cNvPr>
          <p:cNvCxnSpPr>
            <a:cxnSpLocks/>
          </p:cNvCxnSpPr>
          <p:nvPr/>
        </p:nvCxnSpPr>
        <p:spPr>
          <a:xfrm flipV="1">
            <a:off x="3408670" y="4662910"/>
            <a:ext cx="2524770" cy="3088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4EC18E-EC41-BAA9-A5EA-A10D5861D57C}"/>
              </a:ext>
            </a:extLst>
          </p:cNvPr>
          <p:cNvSpPr txBox="1"/>
          <p:nvPr/>
        </p:nvSpPr>
        <p:spPr>
          <a:xfrm>
            <a:off x="6195776" y="5463461"/>
            <a:ext cx="471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Size of region-of-interest is also adjusted based on covariance of intensities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139EC99-A745-E0FD-6856-ACE9B76A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Single 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278131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66440-2C7D-AEB4-A32C-34DC1D14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99ECB2-C83C-E8CC-15FA-F7F3BA695C28}"/>
              </a:ext>
            </a:extLst>
          </p:cNvPr>
          <p:cNvSpPr txBox="1"/>
          <p:nvPr/>
        </p:nvSpPr>
        <p:spPr>
          <a:xfrm>
            <a:off x="838200" y="1690688"/>
            <a:ext cx="8761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CAMShift</a:t>
            </a:r>
            <a:r>
              <a:rPr lang="en-US" sz="2800" dirty="0"/>
              <a:t> method (continuous adaptive mean shift)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0B0D030-1D91-58FB-1F3E-4E07E2E0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Single Object tracking</a:t>
            </a:r>
          </a:p>
        </p:txBody>
      </p:sp>
      <p:pic>
        <p:nvPicPr>
          <p:cNvPr id="9" name="Picture 8" descr="A person with glasses and a red circle around his neck&#10;&#10;Description automatically generated">
            <a:extLst>
              <a:ext uri="{FF2B5EF4-FFF2-40B4-BE49-F238E27FC236}">
                <a16:creationId xmlns:a16="http://schemas.microsoft.com/office/drawing/2014/main" id="{5FBD4877-79EC-ADDC-4CBA-45D37E73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4795"/>
            <a:ext cx="6258560" cy="42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1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E132-1356-E695-243E-FB3D72A4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tracker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5167-1F8F-F8AD-C266-47E7A4D6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Haar</a:t>
            </a:r>
            <a:r>
              <a:rPr lang="en-US" dirty="0"/>
              <a:t> cascade model</a:t>
            </a:r>
          </a:p>
          <a:p>
            <a:r>
              <a:rPr lang="en-US" dirty="0"/>
              <a:t>Requires training at runtime with positive/negative data</a:t>
            </a:r>
          </a:p>
          <a:p>
            <a:r>
              <a:rPr lang="en-US" dirty="0"/>
              <a:t>User labels object to be tracked (or by some detection method)</a:t>
            </a:r>
          </a:p>
          <a:p>
            <a:r>
              <a:rPr lang="en-US" dirty="0"/>
              <a:t>Given new frame, run classifier on all nearby pixels to previous known location</a:t>
            </a:r>
          </a:p>
          <a:p>
            <a:r>
              <a:rPr lang="en-US" dirty="0"/>
              <a:t>Update positives/negatives and training as we add frames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5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A1DD2F-829D-1A0C-E099-9D2666DE7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183563"/>
              </p:ext>
            </p:extLst>
          </p:nvPr>
        </p:nvGraphicFramePr>
        <p:xfrm>
          <a:off x="441434" y="1608908"/>
          <a:ext cx="11062421" cy="4254270"/>
        </p:xfrm>
        <a:graphic>
          <a:graphicData uri="http://schemas.openxmlformats.org/drawingml/2006/table">
            <a:tbl>
              <a:tblPr/>
              <a:tblGrid>
                <a:gridCol w="715660">
                  <a:extLst>
                    <a:ext uri="{9D8B030D-6E8A-4147-A177-3AD203B41FA5}">
                      <a16:colId xmlns:a16="http://schemas.microsoft.com/office/drawing/2014/main" val="2794491609"/>
                    </a:ext>
                  </a:extLst>
                </a:gridCol>
                <a:gridCol w="1570340">
                  <a:extLst>
                    <a:ext uri="{9D8B030D-6E8A-4147-A177-3AD203B41FA5}">
                      <a16:colId xmlns:a16="http://schemas.microsoft.com/office/drawing/2014/main" val="1747983715"/>
                    </a:ext>
                  </a:extLst>
                </a:gridCol>
                <a:gridCol w="3436883">
                  <a:extLst>
                    <a:ext uri="{9D8B030D-6E8A-4147-A177-3AD203B41FA5}">
                      <a16:colId xmlns:a16="http://schemas.microsoft.com/office/drawing/2014/main" val="1415124489"/>
                    </a:ext>
                  </a:extLst>
                </a:gridCol>
                <a:gridCol w="3026980">
                  <a:extLst>
                    <a:ext uri="{9D8B030D-6E8A-4147-A177-3AD203B41FA5}">
                      <a16:colId xmlns:a16="http://schemas.microsoft.com/office/drawing/2014/main" val="917873486"/>
                    </a:ext>
                  </a:extLst>
                </a:gridCol>
                <a:gridCol w="2312558">
                  <a:extLst>
                    <a:ext uri="{9D8B030D-6E8A-4147-A177-3AD203B41FA5}">
                      <a16:colId xmlns:a16="http://schemas.microsoft.com/office/drawing/2014/main" val="2083092539"/>
                    </a:ext>
                  </a:extLst>
                </a:gridCol>
              </a:tblGrid>
              <a:tr h="151505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Week</a:t>
                      </a:r>
                      <a:endParaRPr lang="en-US" sz="180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Date</a:t>
                      </a:r>
                      <a:endParaRPr lang="en-US" sz="180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Topic</a:t>
                      </a:r>
                      <a:endParaRPr lang="en-US" sz="180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In class work</a:t>
                      </a:r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Due date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601634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8/25/2025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Introduction to course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Intro to OpenCV  (HW0)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Due 9/1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58272"/>
                  </a:ext>
                </a:extLst>
              </a:tr>
              <a:tr h="101831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8/27/2025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Image operations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Planning projects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1792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2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9/1/2025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Labor Day [No Class]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19350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9/3/2025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Analysis and Color spaces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Initial project proposal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893794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3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9/8/2025  </a:t>
                      </a:r>
                      <a:endParaRPr lang="en-US" sz="180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Image Transforms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Python problems (HW1)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Due 9/15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691061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9/10/2025 </a:t>
                      </a:r>
                      <a:endParaRPr lang="en-US" sz="180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Spatial &amp; Frequency Filtering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Group Project work 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White paper on project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16580"/>
                  </a:ext>
                </a:extLst>
              </a:tr>
              <a:tr h="28065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9/15/2025 </a:t>
                      </a:r>
                      <a:endParaRPr lang="en-US" sz="180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Image Restoration/Inverse filters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Python problems (HW2)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Due 9/22 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81299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9/17/2025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Edge Detection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Group Project work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94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9/22/2025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GMM Segmentation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Python problems (HW3)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Due 9/29 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80187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9/24/2025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Image Feature Detection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Python problems (HW4)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Due 10/1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11707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9/29/2025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Registration &amp; </a:t>
                      </a:r>
                      <a:r>
                        <a:rPr lang="en-US" sz="1800" dirty="0" err="1">
                          <a:effectLst/>
                        </a:rPr>
                        <a:t>Homography</a:t>
                      </a:r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Group Project work 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72814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10/1/2025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Computational Photography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Python problems  (HW5)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Due 10/8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3897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10/6/2025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Camera Calibration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783435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10/8/2025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Depth &amp; 3D Reconstruction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50992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16F40BB-A52A-CAE7-E132-D6080FB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6"/>
            <a:ext cx="10515600" cy="1325563"/>
          </a:xfrm>
        </p:spPr>
        <p:txBody>
          <a:bodyPr/>
          <a:lstStyle/>
          <a:p>
            <a:r>
              <a:rPr lang="en-US" b="1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1206168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43F4-F059-42B8-41D9-B29CB054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 (multiple instance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607F-2C49-7E51-08A6-2F86F1B4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Boosting tracker, but uses multiple samples around the point to define positive “bags” (collections of images related to the positive image)</a:t>
            </a:r>
          </a:p>
          <a:p>
            <a:endParaRPr lang="en-US" dirty="0"/>
          </a:p>
          <a:p>
            <a:r>
              <a:rPr lang="en-US" dirty="0"/>
              <a:t>Less prone to drift </a:t>
            </a:r>
            <a:r>
              <a:rPr lang="en-US" dirty="0" err="1"/>
              <a:t>cf</a:t>
            </a:r>
            <a:r>
              <a:rPr lang="en-US" dirty="0"/>
              <a:t> Boosting</a:t>
            </a:r>
          </a:p>
          <a:p>
            <a:r>
              <a:rPr lang="en-US" dirty="0"/>
              <a:t>Better job at partial occlusions than Boost but cannot track over full occlusions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1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8ED5-BED9-D15D-DA36-3B45BA72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67" y="264531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KCF (kernelized correlation function) tracker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CSRT (discriminate correlation filter)</a:t>
            </a:r>
            <a:br>
              <a:rPr lang="en-US" sz="2400" b="0" i="0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MOSSE (minimum </a:t>
            </a:r>
            <a:r>
              <a:rPr lang="en-US" sz="24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utput </a:t>
            </a:r>
            <a:r>
              <a:rPr lang="en-US" sz="2400" dirty="0">
                <a:solidFill>
                  <a:srgbClr val="1E1E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 of squared error  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ollage of images of a fish&#10;&#10;Description automatically generated">
            <a:extLst>
              <a:ext uri="{FF2B5EF4-FFF2-40B4-BE49-F238E27FC236}">
                <a16:creationId xmlns:a16="http://schemas.microsoft.com/office/drawing/2014/main" id="{8C6A5692-9845-DB9D-50E5-6CDE07C1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40" y="1690687"/>
            <a:ext cx="6230127" cy="4600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F77308-B4F1-87E6-0784-F34F032998F8}"/>
                  </a:ext>
                </a:extLst>
              </p:cNvPr>
              <p:cNvSpPr txBox="1"/>
              <p:nvPr/>
            </p:nvSpPr>
            <p:spPr>
              <a:xfrm>
                <a:off x="327546" y="2429301"/>
                <a:ext cx="330275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Given a test texture to track (h)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Compute FFT of texture (H)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Compute correlation of h with new image (f)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G = F </a:t>
                </a:r>
                <a:r>
                  <a:rPr lang="en-US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H*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find max of correlation 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F77308-B4F1-87E6-0784-F34F03299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46" y="2429301"/>
                <a:ext cx="3302758" cy="3416320"/>
              </a:xfrm>
              <a:prstGeom prst="rect">
                <a:avLst/>
              </a:prstGeom>
              <a:blipFill>
                <a:blip r:embed="rId3"/>
                <a:stretch>
                  <a:fillRect l="-1527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words&#10;&#10;Description automatically generated">
            <a:extLst>
              <a:ext uri="{FF2B5EF4-FFF2-40B4-BE49-F238E27FC236}">
                <a16:creationId xmlns:a16="http://schemas.microsoft.com/office/drawing/2014/main" id="{02C6DD6E-8D55-E65F-44BF-D5B038E1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290" y="6257949"/>
            <a:ext cx="3302758" cy="4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1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taking a selfie&#10;&#10;Description automatically generated">
            <a:extLst>
              <a:ext uri="{FF2B5EF4-FFF2-40B4-BE49-F238E27FC236}">
                <a16:creationId xmlns:a16="http://schemas.microsoft.com/office/drawing/2014/main" id="{84457749-EC95-5ED2-D341-A910AA512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361" y="350678"/>
            <a:ext cx="10323277" cy="6156643"/>
          </a:xfrm>
        </p:spPr>
      </p:pic>
    </p:spTree>
    <p:extLst>
      <p:ext uri="{BB962C8B-B14F-4D97-AF65-F5344CB8AC3E}">
        <p14:creationId xmlns:p14="http://schemas.microsoft.com/office/powerpoint/2010/main" val="4722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8ECE-0189-6058-1595-1C1A99DF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on Kalman filters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A468-B615-A494-6839-31174E6C0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18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699B-A54B-F81A-DB0A-B08A76D6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663866"/>
            <a:ext cx="10515600" cy="4351338"/>
          </a:xfrm>
        </p:spPr>
        <p:txBody>
          <a:bodyPr/>
          <a:lstStyle/>
          <a:p>
            <a:r>
              <a:rPr lang="en-US" dirty="0"/>
              <a:t>Hierarchical Noise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17DB84-33B4-1845-6CF7-B4F1824EA94B}"/>
                  </a:ext>
                </a:extLst>
              </p:cNvPr>
              <p:cNvSpPr txBox="1"/>
              <p:nvPr/>
            </p:nvSpPr>
            <p:spPr>
              <a:xfrm>
                <a:off x="3355784" y="2241884"/>
                <a:ext cx="653805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17DB84-33B4-1845-6CF7-B4F1824EA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84" y="2241884"/>
                <a:ext cx="6538050" cy="553998"/>
              </a:xfrm>
              <a:prstGeom prst="rect">
                <a:avLst/>
              </a:prstGeom>
              <a:blipFill>
                <a:blip r:embed="rId3"/>
                <a:stretch>
                  <a:fillRect t="-6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949196-8AC3-221A-00C8-EFFC22DFF4DF}"/>
                  </a:ext>
                </a:extLst>
              </p:cNvPr>
              <p:cNvSpPr txBox="1"/>
              <p:nvPr/>
            </p:nvSpPr>
            <p:spPr>
              <a:xfrm>
                <a:off x="3116372" y="3915683"/>
                <a:ext cx="70168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949196-8AC3-221A-00C8-EFFC22DF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72" y="3915683"/>
                <a:ext cx="7016873" cy="646331"/>
              </a:xfrm>
              <a:prstGeom prst="rect">
                <a:avLst/>
              </a:prstGeom>
              <a:blipFill>
                <a:blip r:embed="rId4"/>
                <a:stretch>
                  <a:fillRect l="-542" r="-1447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A7392B0-0334-D7F3-D6B2-251F5B393772}"/>
              </a:ext>
            </a:extLst>
          </p:cNvPr>
          <p:cNvSpPr txBox="1"/>
          <p:nvPr/>
        </p:nvSpPr>
        <p:spPr>
          <a:xfrm>
            <a:off x="2695074" y="1645282"/>
            <a:ext cx="272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017F7-538C-3BCC-FDA8-D37645D0C3AB}"/>
              </a:ext>
            </a:extLst>
          </p:cNvPr>
          <p:cNvSpPr txBox="1"/>
          <p:nvPr/>
        </p:nvSpPr>
        <p:spPr>
          <a:xfrm>
            <a:off x="2695073" y="3386549"/>
            <a:ext cx="356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Hidden-state layer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E90E-C9BD-D3C4-0F40-E825EAA8DDD9}"/>
              </a:ext>
            </a:extLst>
          </p:cNvPr>
          <p:cNvSpPr txBox="1"/>
          <p:nvPr/>
        </p:nvSpPr>
        <p:spPr>
          <a:xfrm>
            <a:off x="8598569" y="977042"/>
            <a:ext cx="181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Measurement 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277C3-8822-B815-1ED3-F6A4D8AEBB16}"/>
              </a:ext>
            </a:extLst>
          </p:cNvPr>
          <p:cNvSpPr txBox="1"/>
          <p:nvPr/>
        </p:nvSpPr>
        <p:spPr>
          <a:xfrm>
            <a:off x="9376611" y="3032606"/>
            <a:ext cx="2650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State/process noise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FC12A1-5B32-16BB-7F1A-E47EBE6A0EB9}"/>
              </a:ext>
            </a:extLst>
          </p:cNvPr>
          <p:cNvCxnSpPr/>
          <p:nvPr/>
        </p:nvCxnSpPr>
        <p:spPr>
          <a:xfrm flipH="1">
            <a:off x="8903369" y="1684928"/>
            <a:ext cx="473242" cy="5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5ACBDC-E417-8B55-423D-568CD26C3A19}"/>
              </a:ext>
            </a:extLst>
          </p:cNvPr>
          <p:cNvCxnSpPr/>
          <p:nvPr/>
        </p:nvCxnSpPr>
        <p:spPr>
          <a:xfrm flipH="1">
            <a:off x="9376611" y="3477239"/>
            <a:ext cx="473242" cy="5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4AC345-BB0E-9EDE-C981-65951AD7443F}"/>
              </a:ext>
            </a:extLst>
          </p:cNvPr>
          <p:cNvSpPr txBox="1"/>
          <p:nvPr/>
        </p:nvSpPr>
        <p:spPr>
          <a:xfrm>
            <a:off x="6635417" y="3060977"/>
            <a:ext cx="2457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Control/Input vector [optional]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F23AD-F3F1-F9E3-B301-0CB06D5D096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223961" y="2841755"/>
            <a:ext cx="640357" cy="21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42629D-8E30-6FEB-CBB7-EC20A91C9577}"/>
              </a:ext>
            </a:extLst>
          </p:cNvPr>
          <p:cNvCxnSpPr>
            <a:cxnSpLocks/>
          </p:cNvCxnSpPr>
          <p:nvPr/>
        </p:nvCxnSpPr>
        <p:spPr>
          <a:xfrm flipH="1">
            <a:off x="7616993" y="3755717"/>
            <a:ext cx="115302" cy="21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4FD676-4278-74C8-0EE8-666C95463F68}"/>
              </a:ext>
            </a:extLst>
          </p:cNvPr>
          <p:cNvSpPr txBox="1"/>
          <p:nvPr/>
        </p:nvSpPr>
        <p:spPr>
          <a:xfrm>
            <a:off x="3191217" y="4811095"/>
            <a:ext cx="181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 update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65705-7A2A-8C94-036B-46EA0087446E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097596" y="4560439"/>
            <a:ext cx="669758" cy="25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DBBF53-0F3C-AEAF-4199-2A08B7551A95}"/>
              </a:ext>
            </a:extLst>
          </p:cNvPr>
          <p:cNvSpPr txBox="1"/>
          <p:nvPr/>
        </p:nvSpPr>
        <p:spPr>
          <a:xfrm>
            <a:off x="5517086" y="1247938"/>
            <a:ext cx="2347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Measurement (Lead field)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99BE1B-9CE6-AED4-5191-CC2B82BAC993}"/>
              </a:ext>
            </a:extLst>
          </p:cNvPr>
          <p:cNvCxnSpPr>
            <a:cxnSpLocks/>
          </p:cNvCxnSpPr>
          <p:nvPr/>
        </p:nvCxnSpPr>
        <p:spPr>
          <a:xfrm flipH="1">
            <a:off x="5604711" y="1748701"/>
            <a:ext cx="350339" cy="49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F61607-D4A3-3E3D-3CBD-16BF15DA293C}"/>
              </a:ext>
            </a:extLst>
          </p:cNvPr>
          <p:cNvSpPr txBox="1"/>
          <p:nvPr/>
        </p:nvSpPr>
        <p:spPr>
          <a:xfrm>
            <a:off x="721895" y="2270851"/>
            <a:ext cx="209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C217DE-D265-7B5E-F938-FA0B78A6AC23}"/>
              </a:ext>
            </a:extLst>
          </p:cNvPr>
          <p:cNvSpPr txBox="1"/>
          <p:nvPr/>
        </p:nvSpPr>
        <p:spPr>
          <a:xfrm>
            <a:off x="627444" y="4009277"/>
            <a:ext cx="209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712B67-2E8B-13BC-B47C-1950F958EB99}"/>
              </a:ext>
            </a:extLst>
          </p:cNvPr>
          <p:cNvCxnSpPr>
            <a:cxnSpLocks/>
          </p:cNvCxnSpPr>
          <p:nvPr/>
        </p:nvCxnSpPr>
        <p:spPr>
          <a:xfrm>
            <a:off x="2618874" y="2521357"/>
            <a:ext cx="98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829350-E70C-5065-7D7A-8E0BB84C4873}"/>
              </a:ext>
            </a:extLst>
          </p:cNvPr>
          <p:cNvCxnSpPr>
            <a:cxnSpLocks/>
          </p:cNvCxnSpPr>
          <p:nvPr/>
        </p:nvCxnSpPr>
        <p:spPr>
          <a:xfrm>
            <a:off x="2135402" y="4265658"/>
            <a:ext cx="98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0361F3-D91A-83DE-8B49-0BA700498435}"/>
                  </a:ext>
                </a:extLst>
              </p:cNvPr>
              <p:cNvSpPr txBox="1"/>
              <p:nvPr/>
            </p:nvSpPr>
            <p:spPr>
              <a:xfrm>
                <a:off x="3116372" y="6045101"/>
                <a:ext cx="76599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Z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0361F3-D91A-83DE-8B49-0BA700498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72" y="6045101"/>
                <a:ext cx="7659912" cy="646331"/>
              </a:xfrm>
              <a:prstGeom prst="rect">
                <a:avLst/>
              </a:prstGeom>
              <a:blipFill>
                <a:blip r:embed="rId5"/>
                <a:stretch>
                  <a:fillRect l="-2483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4A8ED0F-03CE-C3DA-9C86-BB3D2F1A6D55}"/>
              </a:ext>
            </a:extLst>
          </p:cNvPr>
          <p:cNvSpPr txBox="1"/>
          <p:nvPr/>
        </p:nvSpPr>
        <p:spPr>
          <a:xfrm>
            <a:off x="2695074" y="5515967"/>
            <a:ext cx="325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Hidden-state layer II</a:t>
            </a:r>
          </a:p>
        </p:txBody>
      </p:sp>
    </p:spTree>
    <p:extLst>
      <p:ext uri="{BB962C8B-B14F-4D97-AF65-F5344CB8AC3E}">
        <p14:creationId xmlns:p14="http://schemas.microsoft.com/office/powerpoint/2010/main" val="3348124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blipFill>
                <a:blip r:embed="rId3"/>
                <a:stretch>
                  <a:fillRect t="-131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/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𝑙𝑜𝑛𝑔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𝑙𝑜𝑛𝑔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blipFill>
                <a:blip r:embed="rId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A2ADF3-40C6-69D0-9B2D-616D2A0CEE80}"/>
              </a:ext>
            </a:extLst>
          </p:cNvPr>
          <p:cNvSpPr txBox="1"/>
          <p:nvPr/>
        </p:nvSpPr>
        <p:spPr>
          <a:xfrm>
            <a:off x="3112168" y="124446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Observation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A12C7-B094-0937-C3B7-7D9D48EAC103}"/>
              </a:ext>
            </a:extLst>
          </p:cNvPr>
          <p:cNvSpPr txBox="1"/>
          <p:nvPr/>
        </p:nvSpPr>
        <p:spPr>
          <a:xfrm>
            <a:off x="3112168" y="268899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Position Layer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492182" y="4936479"/>
                <a:ext cx="2736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2" y="4936479"/>
                <a:ext cx="2736903" cy="461665"/>
              </a:xfrm>
              <a:prstGeom prst="rect">
                <a:avLst/>
              </a:prstGeom>
              <a:blipFill>
                <a:blip r:embed="rId6"/>
                <a:stretch>
                  <a:fillRect l="-2765" r="-92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637EA-B81E-F09C-BD07-C5C50ABEED63}"/>
                  </a:ext>
                </a:extLst>
              </p:cNvPr>
              <p:cNvSpPr txBox="1"/>
              <p:nvPr/>
            </p:nvSpPr>
            <p:spPr>
              <a:xfrm>
                <a:off x="492182" y="5908622"/>
                <a:ext cx="332110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637EA-B81E-F09C-BD07-C5C50ABE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2" y="5908622"/>
                <a:ext cx="3321102" cy="461665"/>
              </a:xfrm>
              <a:prstGeom prst="rect">
                <a:avLst/>
              </a:prstGeom>
              <a:blipFill>
                <a:blip r:embed="rId7"/>
                <a:stretch>
                  <a:fillRect l="-6844" t="-24324" r="-2662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043B1-EDA5-1A41-6B58-037CA0BDD461}"/>
                  </a:ext>
                </a:extLst>
              </p:cNvPr>
              <p:cNvSpPr txBox="1"/>
              <p:nvPr/>
            </p:nvSpPr>
            <p:spPr>
              <a:xfrm>
                <a:off x="6096000" y="4854074"/>
                <a:ext cx="50349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043B1-EDA5-1A41-6B58-037CA0BDD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54074"/>
                <a:ext cx="5034968" cy="461665"/>
              </a:xfrm>
              <a:prstGeom prst="rect">
                <a:avLst/>
              </a:prstGeom>
              <a:blipFill>
                <a:blip r:embed="rId8"/>
                <a:stretch>
                  <a:fillRect l="-1511" r="-25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5BA823-754E-88DA-2989-637BE9174D95}"/>
                  </a:ext>
                </a:extLst>
              </p:cNvPr>
              <p:cNvSpPr txBox="1"/>
              <p:nvPr/>
            </p:nvSpPr>
            <p:spPr>
              <a:xfrm>
                <a:off x="6263553" y="5915487"/>
                <a:ext cx="563167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5BA823-754E-88DA-2989-637BE9174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553" y="5915487"/>
                <a:ext cx="5631670" cy="461665"/>
              </a:xfrm>
              <a:prstGeom prst="rect">
                <a:avLst/>
              </a:prstGeom>
              <a:blipFill>
                <a:blip r:embed="rId9"/>
                <a:stretch>
                  <a:fillRect l="-4045" t="-23684" r="-449" b="-4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459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2ADF3-40C6-69D0-9B2D-616D2A0CEE80}"/>
              </a:ext>
            </a:extLst>
          </p:cNvPr>
          <p:cNvSpPr txBox="1"/>
          <p:nvPr/>
        </p:nvSpPr>
        <p:spPr>
          <a:xfrm>
            <a:off x="3112168" y="124446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Observation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A12C7-B094-0937-C3B7-7D9D48EAC103}"/>
              </a:ext>
            </a:extLst>
          </p:cNvPr>
          <p:cNvSpPr txBox="1"/>
          <p:nvPr/>
        </p:nvSpPr>
        <p:spPr>
          <a:xfrm>
            <a:off x="3112168" y="268899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Position Layer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3889348" y="1908312"/>
                <a:ext cx="2736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348" y="1908312"/>
                <a:ext cx="2736903" cy="461665"/>
              </a:xfrm>
              <a:prstGeom prst="rect">
                <a:avLst/>
              </a:prstGeom>
              <a:blipFill>
                <a:blip r:embed="rId4"/>
                <a:stretch>
                  <a:fillRect l="-2778" r="-138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637EA-B81E-F09C-BD07-C5C50ABEED63}"/>
                  </a:ext>
                </a:extLst>
              </p:cNvPr>
              <p:cNvSpPr txBox="1"/>
              <p:nvPr/>
            </p:nvSpPr>
            <p:spPr>
              <a:xfrm>
                <a:off x="3906059" y="3307233"/>
                <a:ext cx="332110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637EA-B81E-F09C-BD07-C5C50ABE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059" y="3307233"/>
                <a:ext cx="3321102" cy="461665"/>
              </a:xfrm>
              <a:prstGeom prst="rect">
                <a:avLst/>
              </a:prstGeom>
              <a:blipFill>
                <a:blip r:embed="rId5"/>
                <a:stretch>
                  <a:fillRect l="-6844" t="-24324" r="-1521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C7146-8F24-A62D-042D-F06DFCC2AA1A}"/>
                  </a:ext>
                </a:extLst>
              </p:cNvPr>
              <p:cNvSpPr txBox="1"/>
              <p:nvPr/>
            </p:nvSpPr>
            <p:spPr>
              <a:xfrm>
                <a:off x="4291264" y="2470863"/>
                <a:ext cx="62243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C7146-8F24-A62D-042D-F06DFCC2A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264" y="2470863"/>
                <a:ext cx="62243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46763D-56A9-2E97-AE26-DC277807B5EF}"/>
                  </a:ext>
                </a:extLst>
              </p:cNvPr>
              <p:cNvSpPr txBox="1"/>
              <p:nvPr/>
            </p:nvSpPr>
            <p:spPr>
              <a:xfrm>
                <a:off x="4339389" y="4038497"/>
                <a:ext cx="6224336" cy="543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46763D-56A9-2E97-AE26-DC277807B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89" y="4038497"/>
                <a:ext cx="6224336" cy="543354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04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3295790" y="2609995"/>
                <a:ext cx="343023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790" y="2609995"/>
                <a:ext cx="3430234" cy="520399"/>
              </a:xfrm>
              <a:prstGeom prst="rect">
                <a:avLst/>
              </a:prstGeom>
              <a:blipFill>
                <a:blip r:embed="rId4"/>
                <a:stretch>
                  <a:fillRect l="-2214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/>
              <p:nvPr/>
            </p:nvSpPr>
            <p:spPr>
              <a:xfrm>
                <a:off x="1748590" y="1780311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=X[n-1]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90" y="1780311"/>
                <a:ext cx="6224336" cy="612732"/>
              </a:xfrm>
              <a:prstGeom prst="rect">
                <a:avLst/>
              </a:prstGeom>
              <a:blipFill>
                <a:blip r:embed="rId5"/>
                <a:stretch>
                  <a:fillRect t="-10204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27A8EDE-643E-FE33-F769-500E0AF62F11}"/>
              </a:ext>
            </a:extLst>
          </p:cNvPr>
          <p:cNvSpPr txBox="1"/>
          <p:nvPr/>
        </p:nvSpPr>
        <p:spPr>
          <a:xfrm>
            <a:off x="205006" y="1291430"/>
            <a:ext cx="691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X[n-1], where do I expect the car to be at 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/>
              <p:nvPr/>
            </p:nvSpPr>
            <p:spPr>
              <a:xfrm>
                <a:off x="2425640" y="3768740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40" y="3768740"/>
                <a:ext cx="4697055" cy="520399"/>
              </a:xfrm>
              <a:prstGeom prst="rect">
                <a:avLst/>
              </a:prstGeom>
              <a:blipFill>
                <a:blip r:embed="rId6"/>
                <a:stretch>
                  <a:fillRect l="-811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/>
              <p:nvPr/>
            </p:nvSpPr>
            <p:spPr>
              <a:xfrm>
                <a:off x="2293240" y="5153578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40" y="5153578"/>
                <a:ext cx="5435462" cy="522322"/>
              </a:xfrm>
              <a:prstGeom prst="rect">
                <a:avLst/>
              </a:prstGeom>
              <a:blipFill>
                <a:blip r:embed="rId7"/>
                <a:stretch>
                  <a:fillRect l="-1166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533C605-B751-F65D-CBCA-7FB751CD6A63}"/>
              </a:ext>
            </a:extLst>
          </p:cNvPr>
          <p:cNvSpPr txBox="1"/>
          <p:nvPr/>
        </p:nvSpPr>
        <p:spPr>
          <a:xfrm>
            <a:off x="205005" y="3222504"/>
            <a:ext cx="83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I measure the position, how far off was my estimate: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E35D4-9472-0583-1444-97FA0C298177}"/>
              </a:ext>
            </a:extLst>
          </p:cNvPr>
          <p:cNvSpPr txBox="1"/>
          <p:nvPr/>
        </p:nvSpPr>
        <p:spPr>
          <a:xfrm>
            <a:off x="205005" y="4499935"/>
            <a:ext cx="1124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the estimate of X[n] between where I expected it to be and where I measured it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828081-400C-6145-30D1-510C56E5C6A2}"/>
                  </a:ext>
                </a:extLst>
              </p:cNvPr>
              <p:cNvSpPr txBox="1"/>
              <p:nvPr/>
            </p:nvSpPr>
            <p:spPr>
              <a:xfrm>
                <a:off x="4367355" y="5950822"/>
                <a:ext cx="689098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Update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solely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determined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by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Update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solely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determined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by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−1]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828081-400C-6145-30D1-510C56E5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355" y="5950822"/>
                <a:ext cx="6890989" cy="823815"/>
              </a:xfrm>
              <a:prstGeom prst="rect">
                <a:avLst/>
              </a:prstGeom>
              <a:blipFill>
                <a:blip r:embed="rId8"/>
                <a:stretch>
                  <a:fillRect l="-7353" t="-224242" r="-1103" b="-3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355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Kalman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/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blipFill>
                <a:blip r:embed="rId3"/>
                <a:stretch>
                  <a:fillRect l="-3665" r="-104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AFE6EC-56B0-6D1C-B89D-BBDF405E71BB}"/>
                  </a:ext>
                </a:extLst>
              </p:cNvPr>
              <p:cNvSpPr txBox="1"/>
              <p:nvPr/>
            </p:nvSpPr>
            <p:spPr>
              <a:xfrm>
                <a:off x="4052652" y="2466739"/>
                <a:ext cx="2847511" cy="648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AFE6EC-56B0-6D1C-B89D-BBDF405E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652" y="2466739"/>
                <a:ext cx="2847511" cy="648319"/>
              </a:xfrm>
              <a:prstGeom prst="rect">
                <a:avLst/>
              </a:prstGeom>
              <a:blipFill>
                <a:blip r:embed="rId4"/>
                <a:stretch>
                  <a:fillRect l="-3111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/>
              <p:nvPr/>
            </p:nvSpPr>
            <p:spPr>
              <a:xfrm>
                <a:off x="2712776" y="3993957"/>
                <a:ext cx="5090048" cy="684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76" y="3993957"/>
                <a:ext cx="5090048" cy="684867"/>
              </a:xfrm>
              <a:prstGeom prst="rect">
                <a:avLst/>
              </a:prstGeom>
              <a:blipFill>
                <a:blip r:embed="rId5"/>
                <a:stretch>
                  <a:fillRect l="-1244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D6917-8D6B-12EF-2E9E-3F1DA9D0A10E}"/>
                  </a:ext>
                </a:extLst>
              </p:cNvPr>
              <p:cNvSpPr txBox="1"/>
              <p:nvPr/>
            </p:nvSpPr>
            <p:spPr>
              <a:xfrm>
                <a:off x="5476407" y="5420027"/>
                <a:ext cx="6224336" cy="572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3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D6917-8D6B-12EF-2E9E-3F1DA9D0A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07" y="5420027"/>
                <a:ext cx="6224336" cy="572593"/>
              </a:xfrm>
              <a:prstGeom prst="rect">
                <a:avLst/>
              </a:prstGeom>
              <a:blipFill>
                <a:blip r:embed="rId6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B8230E7-B485-0D85-B40C-CBF8022281BD}"/>
              </a:ext>
            </a:extLst>
          </p:cNvPr>
          <p:cNvSpPr txBox="1"/>
          <p:nvPr/>
        </p:nvSpPr>
        <p:spPr>
          <a:xfrm>
            <a:off x="2018546" y="350151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Least-squares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5D793-7252-054F-1D42-BEA07B8D090E}"/>
              </a:ext>
            </a:extLst>
          </p:cNvPr>
          <p:cNvSpPr txBox="1"/>
          <p:nvPr/>
        </p:nvSpPr>
        <p:spPr>
          <a:xfrm>
            <a:off x="2018546" y="210576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Least-squares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E167F-F5A6-C278-64A2-A825C1C191AC}"/>
              </a:ext>
            </a:extLst>
          </p:cNvPr>
          <p:cNvSpPr txBox="1"/>
          <p:nvPr/>
        </p:nvSpPr>
        <p:spPr>
          <a:xfrm>
            <a:off x="6438933" y="4864759"/>
            <a:ext cx="21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Notation denotes: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CC84F-3EAC-5192-F0E4-50CF475304E5}"/>
              </a:ext>
            </a:extLst>
          </p:cNvPr>
          <p:cNvSpPr txBox="1"/>
          <p:nvPr/>
        </p:nvSpPr>
        <p:spPr>
          <a:xfrm>
            <a:off x="7096660" y="3223246"/>
            <a:ext cx="265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Prior expectation of 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9D13CF-BD68-2D2B-8635-783091BD0B92}"/>
              </a:ext>
            </a:extLst>
          </p:cNvPr>
          <p:cNvCxnSpPr>
            <a:cxnSpLocks/>
          </p:cNvCxnSpPr>
          <p:nvPr/>
        </p:nvCxnSpPr>
        <p:spPr>
          <a:xfrm flipH="1">
            <a:off x="7026442" y="3569813"/>
            <a:ext cx="487312" cy="424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19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Kalman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/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blipFill>
                <a:blip r:embed="rId3"/>
                <a:stretch>
                  <a:fillRect l="-3665" r="-104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/>
              <p:nvPr/>
            </p:nvSpPr>
            <p:spPr>
              <a:xfrm>
                <a:off x="2712776" y="1956610"/>
                <a:ext cx="5090048" cy="684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76" y="1956610"/>
                <a:ext cx="5090048" cy="684867"/>
              </a:xfrm>
              <a:prstGeom prst="rect">
                <a:avLst/>
              </a:prstGeom>
              <a:blipFill>
                <a:blip r:embed="rId4"/>
                <a:stretch>
                  <a:fillRect l="-1244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0B1273-12BF-8ED5-AC00-70D269918171}"/>
                  </a:ext>
                </a:extLst>
              </p:cNvPr>
              <p:cNvSpPr txBox="1"/>
              <p:nvPr/>
            </p:nvSpPr>
            <p:spPr>
              <a:xfrm>
                <a:off x="995712" y="3429000"/>
                <a:ext cx="9596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0B1273-12BF-8ED5-AC00-70D269918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12" y="3429000"/>
                <a:ext cx="9596088" cy="492443"/>
              </a:xfrm>
              <a:prstGeom prst="rect">
                <a:avLst/>
              </a:prstGeom>
              <a:blipFill>
                <a:blip r:embed="rId5"/>
                <a:stretch>
                  <a:fillRect l="-528" t="-256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CD4A6-596D-351D-9C95-4A2BB85F4079}"/>
                  </a:ext>
                </a:extLst>
              </p:cNvPr>
              <p:cNvSpPr txBox="1"/>
              <p:nvPr/>
            </p:nvSpPr>
            <p:spPr>
              <a:xfrm>
                <a:off x="3501953" y="6153217"/>
                <a:ext cx="48738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CD4A6-596D-351D-9C95-4A2BB85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953" y="6153217"/>
                <a:ext cx="4873898" cy="492443"/>
              </a:xfrm>
              <a:prstGeom prst="rect">
                <a:avLst/>
              </a:prstGeom>
              <a:blipFill>
                <a:blip r:embed="rId6"/>
                <a:stretch>
                  <a:fillRect l="-1299" t="-2500" r="-103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52B936-F10F-B402-4816-C21357F742E2}"/>
                  </a:ext>
                </a:extLst>
              </p:cNvPr>
              <p:cNvSpPr txBox="1"/>
              <p:nvPr/>
            </p:nvSpPr>
            <p:spPr>
              <a:xfrm>
                <a:off x="332321" y="5101753"/>
                <a:ext cx="965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52B936-F10F-B402-4816-C21357F7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21" y="5101753"/>
                <a:ext cx="965264" cy="369332"/>
              </a:xfrm>
              <a:prstGeom prst="rect">
                <a:avLst/>
              </a:prstGeom>
              <a:blipFill>
                <a:blip r:embed="rId7"/>
                <a:stretch>
                  <a:fillRect l="-6494" r="-649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0A2D7B-1787-B1C1-B46B-4C5506ACC3DE}"/>
                  </a:ext>
                </a:extLst>
              </p:cNvPr>
              <p:cNvSpPr txBox="1"/>
              <p:nvPr/>
            </p:nvSpPr>
            <p:spPr>
              <a:xfrm>
                <a:off x="1786335" y="4917087"/>
                <a:ext cx="11714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0A2D7B-1787-B1C1-B46B-4C5506ACC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35" y="4917087"/>
                <a:ext cx="1171475" cy="369332"/>
              </a:xfrm>
              <a:prstGeom prst="rect">
                <a:avLst/>
              </a:prstGeom>
              <a:blipFill>
                <a:blip r:embed="rId8"/>
                <a:stretch>
                  <a:fillRect l="-5376" r="-537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E94FCF-D97D-CBE4-3C09-9C3897E760E4}"/>
                  </a:ext>
                </a:extLst>
              </p:cNvPr>
              <p:cNvSpPr txBox="1"/>
              <p:nvPr/>
            </p:nvSpPr>
            <p:spPr>
              <a:xfrm>
                <a:off x="1849375" y="5370175"/>
                <a:ext cx="10409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E94FCF-D97D-CBE4-3C09-9C3897E76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75" y="5370175"/>
                <a:ext cx="1040991" cy="369332"/>
              </a:xfrm>
              <a:prstGeom prst="rect">
                <a:avLst/>
              </a:prstGeom>
              <a:blipFill>
                <a:blip r:embed="rId9"/>
                <a:stretch>
                  <a:fillRect l="-16867" t="-22581" r="-8434" b="-4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731890-22F6-6EC3-226C-52FDCD95B111}"/>
                  </a:ext>
                </a:extLst>
              </p:cNvPr>
              <p:cNvSpPr txBox="1"/>
              <p:nvPr/>
            </p:nvSpPr>
            <p:spPr>
              <a:xfrm>
                <a:off x="3501953" y="4970082"/>
                <a:ext cx="807209" cy="632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731890-22F6-6EC3-226C-52FDCD95B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953" y="4970082"/>
                <a:ext cx="807209" cy="632674"/>
              </a:xfrm>
              <a:prstGeom prst="rect">
                <a:avLst/>
              </a:prstGeom>
              <a:blipFill>
                <a:blip r:embed="rId10"/>
                <a:stretch>
                  <a:fillRect l="-9231" r="-307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62A676C-1894-A63C-42A5-D807C58665A2}"/>
              </a:ext>
            </a:extLst>
          </p:cNvPr>
          <p:cNvSpPr txBox="1"/>
          <p:nvPr/>
        </p:nvSpPr>
        <p:spPr>
          <a:xfrm>
            <a:off x="108908" y="4374206"/>
            <a:ext cx="757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Special Case (Tikhonov regularization/ Ridge regression)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2BA0D1-9966-89D4-DB8B-D5A45BFF44F0}"/>
              </a:ext>
            </a:extLst>
          </p:cNvPr>
          <p:cNvSpPr txBox="1"/>
          <p:nvPr/>
        </p:nvSpPr>
        <p:spPr>
          <a:xfrm>
            <a:off x="4472327" y="5125212"/>
            <a:ext cx="293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1/Signal-to-noise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1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A1DD2F-829D-1A0C-E099-9D2666DE7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4539"/>
              </p:ext>
            </p:extLst>
          </p:nvPr>
        </p:nvGraphicFramePr>
        <p:xfrm>
          <a:off x="441434" y="1608908"/>
          <a:ext cx="11062421" cy="4821506"/>
        </p:xfrm>
        <a:graphic>
          <a:graphicData uri="http://schemas.openxmlformats.org/drawingml/2006/table">
            <a:tbl>
              <a:tblPr/>
              <a:tblGrid>
                <a:gridCol w="715660">
                  <a:extLst>
                    <a:ext uri="{9D8B030D-6E8A-4147-A177-3AD203B41FA5}">
                      <a16:colId xmlns:a16="http://schemas.microsoft.com/office/drawing/2014/main" val="2794491609"/>
                    </a:ext>
                  </a:extLst>
                </a:gridCol>
                <a:gridCol w="1570340">
                  <a:extLst>
                    <a:ext uri="{9D8B030D-6E8A-4147-A177-3AD203B41FA5}">
                      <a16:colId xmlns:a16="http://schemas.microsoft.com/office/drawing/2014/main" val="1747983715"/>
                    </a:ext>
                  </a:extLst>
                </a:gridCol>
                <a:gridCol w="3436883">
                  <a:extLst>
                    <a:ext uri="{9D8B030D-6E8A-4147-A177-3AD203B41FA5}">
                      <a16:colId xmlns:a16="http://schemas.microsoft.com/office/drawing/2014/main" val="1415124489"/>
                    </a:ext>
                  </a:extLst>
                </a:gridCol>
                <a:gridCol w="3026980">
                  <a:extLst>
                    <a:ext uri="{9D8B030D-6E8A-4147-A177-3AD203B41FA5}">
                      <a16:colId xmlns:a16="http://schemas.microsoft.com/office/drawing/2014/main" val="917873486"/>
                    </a:ext>
                  </a:extLst>
                </a:gridCol>
                <a:gridCol w="2312558">
                  <a:extLst>
                    <a:ext uri="{9D8B030D-6E8A-4147-A177-3AD203B41FA5}">
                      <a16:colId xmlns:a16="http://schemas.microsoft.com/office/drawing/2014/main" val="2083092539"/>
                    </a:ext>
                  </a:extLst>
                </a:gridCol>
              </a:tblGrid>
              <a:tr h="151505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Week</a:t>
                      </a:r>
                      <a:endParaRPr lang="en-US" sz="180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Date</a:t>
                      </a:r>
                      <a:endParaRPr lang="en-US" sz="180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</a:rPr>
                        <a:t>Topic</a:t>
                      </a:r>
                      <a:endParaRPr lang="en-US" sz="180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In class work</a:t>
                      </a:r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Due date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601634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8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10/13/2024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Camera Calibration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58272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10/15/2024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Depth &amp; 3D Reconstruction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139463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9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10/20/2024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Haar Cascade Classifiers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360844"/>
                  </a:ext>
                </a:extLst>
              </a:tr>
              <a:tr h="101831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10/22/2024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Object Tracking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1792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10/27/2024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19350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10/29/2024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893794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11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11/3/2024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OCR Text Detection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HW 6- Camera Calibration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HW1-5 due!!!!!! 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691061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11/5/2024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Media Pipe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16580"/>
                  </a:ext>
                </a:extLst>
              </a:tr>
              <a:tr h="280658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12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11/10/2024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Image Compression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HW6 due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81299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11/12/2024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In class finish projects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HW7- Object tracking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94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13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11/17/2024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Final Project Presentations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80187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11/19/2024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Final Project Presentations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HW8- OCR/Media Pipe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HW7 due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11707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14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11/24/2024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Thanksgiving recess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72814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11/26/2024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Thanksgiving recess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3897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15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12/1/2024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OpenCV DNN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783435"/>
                  </a:ext>
                </a:extLst>
              </a:tr>
              <a:tr h="19124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 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12/3/2024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Super Resolution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</a:endParaRP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HW8 due</a:t>
                      </a:r>
                    </a:p>
                  </a:txBody>
                  <a:tcPr marL="4649" marR="4649" marT="4649" marB="4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50992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16F40BB-A52A-CAE7-E132-D6080FB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6"/>
            <a:ext cx="10515600" cy="1325563"/>
          </a:xfrm>
        </p:spPr>
        <p:txBody>
          <a:bodyPr/>
          <a:lstStyle/>
          <a:p>
            <a:r>
              <a:rPr lang="en-US" b="1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601069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Kalman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/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3BDB6-2BB4-F0B3-E092-DAF13487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820" y="1151676"/>
                <a:ext cx="2421176" cy="492443"/>
              </a:xfrm>
              <a:prstGeom prst="rect">
                <a:avLst/>
              </a:prstGeom>
              <a:blipFill>
                <a:blip r:embed="rId3"/>
                <a:stretch>
                  <a:fillRect l="-3665" r="-104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/>
              <p:nvPr/>
            </p:nvSpPr>
            <p:spPr>
              <a:xfrm>
                <a:off x="2712776" y="1956610"/>
                <a:ext cx="5090048" cy="684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1A4B7-8275-A5D7-8CA2-F442856C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76" y="1956610"/>
                <a:ext cx="5090048" cy="684867"/>
              </a:xfrm>
              <a:prstGeom prst="rect">
                <a:avLst/>
              </a:prstGeom>
              <a:blipFill>
                <a:blip r:embed="rId4"/>
                <a:stretch>
                  <a:fillRect l="-1244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0B1273-12BF-8ED5-AC00-70D269918171}"/>
                  </a:ext>
                </a:extLst>
              </p:cNvPr>
              <p:cNvSpPr txBox="1"/>
              <p:nvPr/>
            </p:nvSpPr>
            <p:spPr>
              <a:xfrm>
                <a:off x="995712" y="3429000"/>
                <a:ext cx="9596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0B1273-12BF-8ED5-AC00-70D269918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12" y="3429000"/>
                <a:ext cx="9596088" cy="492443"/>
              </a:xfrm>
              <a:prstGeom prst="rect">
                <a:avLst/>
              </a:prstGeom>
              <a:blipFill>
                <a:blip r:embed="rId5"/>
                <a:stretch>
                  <a:fillRect l="-528" t="-256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7AD291-3248-6C96-AA23-F727F7E59966}"/>
                  </a:ext>
                </a:extLst>
              </p:cNvPr>
              <p:cNvSpPr txBox="1"/>
              <p:nvPr/>
            </p:nvSpPr>
            <p:spPr>
              <a:xfrm>
                <a:off x="2224171" y="4921377"/>
                <a:ext cx="7743658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7AD291-3248-6C96-AA23-F727F7E59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171" y="4921377"/>
                <a:ext cx="7743658" cy="522322"/>
              </a:xfrm>
              <a:prstGeom prst="rect">
                <a:avLst/>
              </a:prstGeom>
              <a:blipFill>
                <a:blip r:embed="rId6"/>
                <a:stretch>
                  <a:fillRect l="-820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DCDFA4D-CE01-ACE1-9488-910B7B8FA41C}"/>
              </a:ext>
            </a:extLst>
          </p:cNvPr>
          <p:cNvSpPr/>
          <p:nvPr/>
        </p:nvSpPr>
        <p:spPr>
          <a:xfrm rot="16200000">
            <a:off x="4188235" y="1742422"/>
            <a:ext cx="656066" cy="5277022"/>
          </a:xfrm>
          <a:prstGeom prst="leftBrace">
            <a:avLst>
              <a:gd name="adj1" fmla="val 8333"/>
              <a:gd name="adj2" fmla="val 3540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D7F0E4-4BA1-CF6D-D256-8E07BAD6D10D}"/>
                  </a:ext>
                </a:extLst>
              </p:cNvPr>
              <p:cNvSpPr txBox="1"/>
              <p:nvPr/>
            </p:nvSpPr>
            <p:spPr>
              <a:xfrm>
                <a:off x="1451093" y="6043098"/>
                <a:ext cx="8685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D7F0E4-4BA1-CF6D-D256-8E07BAD6D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093" y="6043098"/>
                <a:ext cx="8685326" cy="492443"/>
              </a:xfrm>
              <a:prstGeom prst="rect">
                <a:avLst/>
              </a:prstGeom>
              <a:blipFill>
                <a:blip r:embed="rId7"/>
                <a:stretch>
                  <a:fillRect l="-584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9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3282503" y="1950709"/>
                <a:ext cx="343023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503" y="1950709"/>
                <a:ext cx="3430234" cy="520399"/>
              </a:xfrm>
              <a:prstGeom prst="rect">
                <a:avLst/>
              </a:prstGeom>
              <a:blipFill>
                <a:blip r:embed="rId3"/>
                <a:stretch>
                  <a:fillRect l="-3321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/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=X[n-1]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blipFill>
                <a:blip r:embed="rId4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/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blipFill>
                <a:blip r:embed="rId5"/>
                <a:stretch>
                  <a:fillRect l="-1622" t="-16667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/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blipFill>
                <a:blip r:embed="rId6"/>
                <a:stretch>
                  <a:fillRect l="-2098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/>
              <p:nvPr/>
            </p:nvSpPr>
            <p:spPr>
              <a:xfrm>
                <a:off x="3236721" y="2689765"/>
                <a:ext cx="35217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21" y="2689765"/>
                <a:ext cx="3521798" cy="520399"/>
              </a:xfrm>
              <a:prstGeom prst="rect">
                <a:avLst/>
              </a:prstGeom>
              <a:blipFill>
                <a:blip r:embed="rId7"/>
                <a:stretch>
                  <a:fillRect l="-3226" t="-16667" r="-1434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/>
              <p:nvPr/>
            </p:nvSpPr>
            <p:spPr>
              <a:xfrm>
                <a:off x="3261222" y="4037714"/>
                <a:ext cx="348467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222" y="4037714"/>
                <a:ext cx="3484672" cy="520399"/>
              </a:xfrm>
              <a:prstGeom prst="rect">
                <a:avLst/>
              </a:prstGeom>
              <a:blipFill>
                <a:blip r:embed="rId8"/>
                <a:stretch>
                  <a:fillRect l="-2899" t="-16279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/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𝑔𝑎𝑖𝑛</m:t>
                        </m:r>
                      </m:sub>
                    </m:sSub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blipFill>
                <a:blip r:embed="rId9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/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𝑔𝑎𝑖𝑛</m:t>
                            </m:r>
                          </m:sub>
                        </m:sSub>
                      </m:e>
                    </m:d>
                    <m:r>
                      <a:rPr 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blipFill>
                <a:blip r:embed="rId10"/>
                <a:stretch>
                  <a:fillRect t="-6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5BE0573-1C16-C20E-0B2A-EC3F20609E2A}"/>
              </a:ext>
            </a:extLst>
          </p:cNvPr>
          <p:cNvSpPr/>
          <p:nvPr/>
        </p:nvSpPr>
        <p:spPr>
          <a:xfrm>
            <a:off x="1931719" y="1145447"/>
            <a:ext cx="6079958" cy="216380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69FA4-361D-B347-AD2E-F6AA3B3EE9AD}"/>
              </a:ext>
            </a:extLst>
          </p:cNvPr>
          <p:cNvSpPr/>
          <p:nvPr/>
        </p:nvSpPr>
        <p:spPr>
          <a:xfrm>
            <a:off x="1931719" y="3312180"/>
            <a:ext cx="6079958" cy="2163802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9058C-8999-2888-FE92-E49567B8627C}"/>
              </a:ext>
            </a:extLst>
          </p:cNvPr>
          <p:cNvSpPr/>
          <p:nvPr/>
        </p:nvSpPr>
        <p:spPr>
          <a:xfrm>
            <a:off x="1917516" y="5422783"/>
            <a:ext cx="6079958" cy="1435217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7DA87-BD98-761E-0F92-566179254794}"/>
              </a:ext>
            </a:extLst>
          </p:cNvPr>
          <p:cNvSpPr txBox="1"/>
          <p:nvPr/>
        </p:nvSpPr>
        <p:spPr>
          <a:xfrm>
            <a:off x="7997474" y="2033575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00D063-C831-7AF6-6E8D-C8E801EADFEF}"/>
              </a:ext>
            </a:extLst>
          </p:cNvPr>
          <p:cNvSpPr txBox="1"/>
          <p:nvPr/>
        </p:nvSpPr>
        <p:spPr>
          <a:xfrm>
            <a:off x="7977344" y="4094716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01FBA-C9A0-7B20-5D28-65592E5CE0F3}"/>
              </a:ext>
            </a:extLst>
          </p:cNvPr>
          <p:cNvSpPr txBox="1"/>
          <p:nvPr/>
        </p:nvSpPr>
        <p:spPr>
          <a:xfrm>
            <a:off x="8109788" y="5770828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/>
              <p:nvPr/>
            </p:nvSpPr>
            <p:spPr>
              <a:xfrm>
                <a:off x="170951" y="157779"/>
                <a:ext cx="2736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57779"/>
                <a:ext cx="2736903" cy="461665"/>
              </a:xfrm>
              <a:prstGeom prst="rect">
                <a:avLst/>
              </a:prstGeom>
              <a:blipFill>
                <a:blip r:embed="rId11"/>
                <a:stretch>
                  <a:fillRect l="-2778" r="-138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/>
              <p:nvPr/>
            </p:nvSpPr>
            <p:spPr>
              <a:xfrm>
                <a:off x="6096000" y="150305"/>
                <a:ext cx="332289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0305"/>
                <a:ext cx="3322897" cy="461665"/>
              </a:xfrm>
              <a:prstGeom prst="rect">
                <a:avLst/>
              </a:prstGeom>
              <a:blipFill>
                <a:blip r:embed="rId12"/>
                <a:stretch>
                  <a:fillRect l="-7252" t="-27778" r="-1527" b="-5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896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2133472" y="1950709"/>
                <a:ext cx="572829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72" y="1950709"/>
                <a:ext cx="5728299" cy="520399"/>
              </a:xfrm>
              <a:prstGeom prst="rect">
                <a:avLst/>
              </a:prstGeom>
              <a:blipFill>
                <a:blip r:embed="rId3"/>
                <a:stretch>
                  <a:fillRect l="-1991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/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=C</a:t>
                </a:r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X[n-1]+</a:t>
                </a:r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blipFill>
                <a:blip r:embed="rId4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/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blipFill>
                <a:blip r:embed="rId5"/>
                <a:stretch>
                  <a:fillRect l="-1622" t="-16667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/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blipFill>
                <a:blip r:embed="rId6"/>
                <a:stretch>
                  <a:fillRect l="-2098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/>
              <p:nvPr/>
            </p:nvSpPr>
            <p:spPr>
              <a:xfrm>
                <a:off x="2608985" y="2689765"/>
                <a:ext cx="477727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85" y="2689765"/>
                <a:ext cx="4777270" cy="520399"/>
              </a:xfrm>
              <a:prstGeom prst="rect">
                <a:avLst/>
              </a:prstGeom>
              <a:blipFill>
                <a:blip r:embed="rId7"/>
                <a:stretch>
                  <a:fillRect l="-2387" t="-16667" r="-1061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/>
              <p:nvPr/>
            </p:nvSpPr>
            <p:spPr>
              <a:xfrm>
                <a:off x="2645991" y="4037714"/>
                <a:ext cx="471513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991" y="4037714"/>
                <a:ext cx="4715137" cy="520399"/>
              </a:xfrm>
              <a:prstGeom prst="rect">
                <a:avLst/>
              </a:prstGeom>
              <a:blipFill>
                <a:blip r:embed="rId8"/>
                <a:stretch>
                  <a:fillRect l="-2419" t="-16279" r="-269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/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𝑔𝑎𝑖𝑛</m:t>
                        </m:r>
                      </m:sub>
                    </m:sSub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blipFill>
                <a:blip r:embed="rId9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/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𝑔𝑎𝑖𝑛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blipFill>
                <a:blip r:embed="rId10"/>
                <a:stretch>
                  <a:fillRect t="-6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5BE0573-1C16-C20E-0B2A-EC3F20609E2A}"/>
              </a:ext>
            </a:extLst>
          </p:cNvPr>
          <p:cNvSpPr/>
          <p:nvPr/>
        </p:nvSpPr>
        <p:spPr>
          <a:xfrm>
            <a:off x="1931719" y="1145447"/>
            <a:ext cx="6079958" cy="216380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69FA4-361D-B347-AD2E-F6AA3B3EE9AD}"/>
              </a:ext>
            </a:extLst>
          </p:cNvPr>
          <p:cNvSpPr/>
          <p:nvPr/>
        </p:nvSpPr>
        <p:spPr>
          <a:xfrm>
            <a:off x="1931719" y="3312180"/>
            <a:ext cx="6079958" cy="2163802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9058C-8999-2888-FE92-E49567B8627C}"/>
              </a:ext>
            </a:extLst>
          </p:cNvPr>
          <p:cNvSpPr/>
          <p:nvPr/>
        </p:nvSpPr>
        <p:spPr>
          <a:xfrm>
            <a:off x="1917516" y="5422783"/>
            <a:ext cx="6079958" cy="1435217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7DA87-BD98-761E-0F92-566179254794}"/>
              </a:ext>
            </a:extLst>
          </p:cNvPr>
          <p:cNvSpPr txBox="1"/>
          <p:nvPr/>
        </p:nvSpPr>
        <p:spPr>
          <a:xfrm>
            <a:off x="7997474" y="2033575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00D063-C831-7AF6-6E8D-C8E801EADFEF}"/>
              </a:ext>
            </a:extLst>
          </p:cNvPr>
          <p:cNvSpPr txBox="1"/>
          <p:nvPr/>
        </p:nvSpPr>
        <p:spPr>
          <a:xfrm>
            <a:off x="7977344" y="4094716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01FBA-C9A0-7B20-5D28-65592E5CE0F3}"/>
              </a:ext>
            </a:extLst>
          </p:cNvPr>
          <p:cNvSpPr txBox="1"/>
          <p:nvPr/>
        </p:nvSpPr>
        <p:spPr>
          <a:xfrm>
            <a:off x="8109788" y="5770828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/>
              <p:nvPr/>
            </p:nvSpPr>
            <p:spPr>
              <a:xfrm>
                <a:off x="170951" y="157779"/>
                <a:ext cx="50349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57779"/>
                <a:ext cx="5034968" cy="461665"/>
              </a:xfrm>
              <a:prstGeom prst="rect">
                <a:avLst/>
              </a:prstGeom>
              <a:blipFill>
                <a:blip r:embed="rId11"/>
                <a:stretch>
                  <a:fillRect l="-1259" r="-50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/>
              <p:nvPr/>
            </p:nvSpPr>
            <p:spPr>
              <a:xfrm>
                <a:off x="6096000" y="150305"/>
                <a:ext cx="563167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0305"/>
                <a:ext cx="5631670" cy="461665"/>
              </a:xfrm>
              <a:prstGeom prst="rect">
                <a:avLst/>
              </a:prstGeom>
              <a:blipFill>
                <a:blip r:embed="rId12"/>
                <a:stretch>
                  <a:fillRect l="-4279" t="-27778" r="-450" b="-5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251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5EA8F-FFE6-51CB-E0CC-BF8ECF2D6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05" y="1680756"/>
            <a:ext cx="711200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6490C-D0F2-60E1-3272-4A55084A4220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757A6-5BFF-9A36-509E-3F6C95121411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R=.1*eye(2);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67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6490C-D0F2-60E1-3272-4A55084A4220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757A6-5BFF-9A36-509E-3F6C95121411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.1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3460B-AA86-21CA-6607-8C8F71E2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834" y="1524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74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6490C-D0F2-60E1-3272-4A55084A4220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757A6-5BFF-9A36-509E-3F6C95121411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A43DD-9AAD-BF57-5B26-A8BBD5DA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709" y="1836509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56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6490C-D0F2-60E1-3272-4A55084A4220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757A6-5BFF-9A36-509E-3F6C95121411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97B84-FAC7-CBDD-BA21-FFC79967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583" y="1590207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28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BDEE8-8B90-4704-56A1-9EA3183338F8}"/>
                  </a:ext>
                </a:extLst>
              </p:cNvPr>
              <p:cNvSpPr txBox="1"/>
              <p:nvPr/>
            </p:nvSpPr>
            <p:spPr>
              <a:xfrm>
                <a:off x="1192979" y="2079062"/>
                <a:ext cx="3515899" cy="456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BDEE8-8B90-4704-56A1-9EA31833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979" y="2079062"/>
                <a:ext cx="3515899" cy="456022"/>
              </a:xfrm>
              <a:prstGeom prst="rect">
                <a:avLst/>
              </a:prstGeom>
              <a:blipFill>
                <a:blip r:embed="rId2"/>
                <a:stretch>
                  <a:fillRect l="-2888" t="-18919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611219-65FA-027D-6B6A-8C776BBD34A3}"/>
                  </a:ext>
                </a:extLst>
              </p:cNvPr>
              <p:cNvSpPr txBox="1"/>
              <p:nvPr/>
            </p:nvSpPr>
            <p:spPr>
              <a:xfrm>
                <a:off x="47932" y="1404426"/>
                <a:ext cx="6224336" cy="548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=C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−1|</m:t>
                        </m:r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611219-65FA-027D-6B6A-8C776BBD3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" y="1404426"/>
                <a:ext cx="6224336" cy="548355"/>
              </a:xfrm>
              <a:prstGeom prst="rect">
                <a:avLst/>
              </a:prstGeom>
              <a:blipFill>
                <a:blip r:embed="rId3"/>
                <a:stretch>
                  <a:fillRect t="-6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BD7B2-DC46-CA5B-82A0-CBA1362EA6FD}"/>
                  </a:ext>
                </a:extLst>
              </p:cNvPr>
              <p:cNvSpPr txBox="1"/>
              <p:nvPr/>
            </p:nvSpPr>
            <p:spPr>
              <a:xfrm>
                <a:off x="1234722" y="3234155"/>
                <a:ext cx="2188100" cy="410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BD7B2-DC46-CA5B-82A0-CBA1362EA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722" y="3234155"/>
                <a:ext cx="2188100" cy="410946"/>
              </a:xfrm>
              <a:prstGeom prst="rect">
                <a:avLst/>
              </a:prstGeom>
              <a:blipFill>
                <a:blip r:embed="rId4"/>
                <a:stretch>
                  <a:fillRect l="-4624" t="-205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2FBFA2-5026-0D8A-2D86-186A2F0016DC}"/>
                  </a:ext>
                </a:extLst>
              </p:cNvPr>
              <p:cNvSpPr txBox="1"/>
              <p:nvPr/>
            </p:nvSpPr>
            <p:spPr>
              <a:xfrm>
                <a:off x="1169543" y="4930647"/>
                <a:ext cx="3562770" cy="456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𝑖𝑛𝑛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2FBFA2-5026-0D8A-2D86-186A2F00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43" y="4930647"/>
                <a:ext cx="3562770" cy="456022"/>
              </a:xfrm>
              <a:prstGeom prst="rect">
                <a:avLst/>
              </a:prstGeom>
              <a:blipFill>
                <a:blip r:embed="rId5"/>
                <a:stretch>
                  <a:fillRect l="-2847" t="-1891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9ED71-733A-32E5-C186-6AE548C159F8}"/>
                  </a:ext>
                </a:extLst>
              </p:cNvPr>
              <p:cNvSpPr txBox="1"/>
              <p:nvPr/>
            </p:nvSpPr>
            <p:spPr>
              <a:xfrm>
                <a:off x="1180475" y="2661365"/>
                <a:ext cx="4321632" cy="456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9ED71-733A-32E5-C186-6AE548C15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75" y="2661365"/>
                <a:ext cx="4321632" cy="456022"/>
              </a:xfrm>
              <a:prstGeom prst="rect">
                <a:avLst/>
              </a:prstGeom>
              <a:blipFill>
                <a:blip r:embed="rId6"/>
                <a:stretch>
                  <a:fillRect l="-2346" t="-18919" r="-88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7CBC6-2E8A-35C3-EDC0-F450429081FF}"/>
                  </a:ext>
                </a:extLst>
              </p:cNvPr>
              <p:cNvSpPr txBox="1"/>
              <p:nvPr/>
            </p:nvSpPr>
            <p:spPr>
              <a:xfrm>
                <a:off x="1234723" y="3756638"/>
                <a:ext cx="3277372" cy="456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7CBC6-2E8A-35C3-EDC0-F45042908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723" y="3756638"/>
                <a:ext cx="3277372" cy="456022"/>
              </a:xfrm>
              <a:prstGeom prst="rect">
                <a:avLst/>
              </a:prstGeom>
              <a:blipFill>
                <a:blip r:embed="rId7"/>
                <a:stretch>
                  <a:fillRect l="-3089" t="-18919" r="-386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55DA31-8BBC-1B56-B12A-FE9730040A1E}"/>
                  </a:ext>
                </a:extLst>
              </p:cNvPr>
              <p:cNvSpPr txBox="1"/>
              <p:nvPr/>
            </p:nvSpPr>
            <p:spPr>
              <a:xfrm>
                <a:off x="-513144" y="4306595"/>
                <a:ext cx="6224336" cy="548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55DA31-8BBC-1B56-B12A-FE9730040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3144" y="4306595"/>
                <a:ext cx="6224336" cy="548355"/>
              </a:xfrm>
              <a:prstGeom prst="rect">
                <a:avLst/>
              </a:prstGeom>
              <a:blipFill>
                <a:blip r:embed="rId8"/>
                <a:stretch>
                  <a:fillRect t="-6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4BA50-F7D4-480D-DE31-9FBBB4228FC1}"/>
                  </a:ext>
                </a:extLst>
              </p:cNvPr>
              <p:cNvSpPr txBox="1"/>
              <p:nvPr/>
            </p:nvSpPr>
            <p:spPr>
              <a:xfrm>
                <a:off x="-256672" y="5453809"/>
                <a:ext cx="6224336" cy="548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D4BA50-F7D4-480D-DE31-9FBBB4228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6672" y="5453809"/>
                <a:ext cx="6224336" cy="548355"/>
              </a:xfrm>
              <a:prstGeom prst="rect">
                <a:avLst/>
              </a:prstGeom>
              <a:blipFill>
                <a:blip r:embed="rId9"/>
                <a:stretch>
                  <a:fillRect t="-909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6EE64F-EDEC-C5CE-7D3A-C55EA238B8DF}"/>
                  </a:ext>
                </a:extLst>
              </p:cNvPr>
              <p:cNvSpPr txBox="1"/>
              <p:nvPr/>
            </p:nvSpPr>
            <p:spPr>
              <a:xfrm>
                <a:off x="5502107" y="1392050"/>
                <a:ext cx="6248400" cy="626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6EE64F-EDEC-C5CE-7D3A-C55EA238B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107" y="1392050"/>
                <a:ext cx="6248400" cy="626518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42C185-A00D-591A-6407-0F25A14E7F1B}"/>
                  </a:ext>
                </a:extLst>
              </p:cNvPr>
              <p:cNvSpPr txBox="1"/>
              <p:nvPr/>
            </p:nvSpPr>
            <p:spPr>
              <a:xfrm>
                <a:off x="6898997" y="2139377"/>
                <a:ext cx="6224336" cy="528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42C185-A00D-591A-6407-0F25A14E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97" y="2139377"/>
                <a:ext cx="6224336" cy="528286"/>
              </a:xfrm>
              <a:prstGeom prst="rect">
                <a:avLst/>
              </a:prstGeom>
              <a:blipFill>
                <a:blip r:embed="rId11"/>
                <a:stretch>
                  <a:fillRect l="-407" t="-930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82CCC9-5EC9-1141-CB25-D169666E4C4C}"/>
                  </a:ext>
                </a:extLst>
              </p:cNvPr>
              <p:cNvSpPr txBox="1"/>
              <p:nvPr/>
            </p:nvSpPr>
            <p:spPr>
              <a:xfrm>
                <a:off x="6898997" y="2788472"/>
                <a:ext cx="6773332" cy="548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∙(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+1|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nor/>
                      </m:rPr>
                      <a:rPr lang="en-US" sz="2600" dirty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82CCC9-5EC9-1141-CB25-D169666E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97" y="2788472"/>
                <a:ext cx="6773332" cy="548355"/>
              </a:xfrm>
              <a:prstGeom prst="rect">
                <a:avLst/>
              </a:prstGeom>
              <a:blipFill>
                <a:blip r:embed="rId12"/>
                <a:stretch>
                  <a:fillRect l="-375" t="-6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9DC6B8F-E344-7FAA-C0B0-34CF14C48EDC}"/>
              </a:ext>
            </a:extLst>
          </p:cNvPr>
          <p:cNvSpPr txBox="1"/>
          <p:nvPr/>
        </p:nvSpPr>
        <p:spPr>
          <a:xfrm>
            <a:off x="264546" y="1017629"/>
            <a:ext cx="36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(k=0; k&lt;n; k++):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B17D40-1E69-B676-8E3C-CF4FA5F14D7F}"/>
              </a:ext>
            </a:extLst>
          </p:cNvPr>
          <p:cNvSpPr txBox="1"/>
          <p:nvPr/>
        </p:nvSpPr>
        <p:spPr>
          <a:xfrm>
            <a:off x="264546" y="5952199"/>
            <a:ext cx="36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464DA1-19F0-AADE-FA26-7A445F727C2A}"/>
              </a:ext>
            </a:extLst>
          </p:cNvPr>
          <p:cNvSpPr txBox="1"/>
          <p:nvPr/>
        </p:nvSpPr>
        <p:spPr>
          <a:xfrm>
            <a:off x="6207394" y="1017629"/>
            <a:ext cx="36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(k=n; k&gt;0; k--):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24225-F585-5B17-13F5-2B0F58AB7958}"/>
              </a:ext>
            </a:extLst>
          </p:cNvPr>
          <p:cNvSpPr txBox="1"/>
          <p:nvPr/>
        </p:nvSpPr>
        <p:spPr>
          <a:xfrm>
            <a:off x="6272268" y="3429000"/>
            <a:ext cx="364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ABCA6-49EA-6A2B-E10A-67FB53C38948}"/>
              </a:ext>
            </a:extLst>
          </p:cNvPr>
          <p:cNvSpPr txBox="1"/>
          <p:nvPr/>
        </p:nvSpPr>
        <p:spPr>
          <a:xfrm>
            <a:off x="5355592" y="252928"/>
            <a:ext cx="383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Fixed Interval Smoother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55DD5B-6303-4359-2FF4-D0EF8A3E9374}"/>
                  </a:ext>
                </a:extLst>
              </p:cNvPr>
              <p:cNvSpPr txBox="1"/>
              <p:nvPr/>
            </p:nvSpPr>
            <p:spPr>
              <a:xfrm>
                <a:off x="6272268" y="4404761"/>
                <a:ext cx="5266267" cy="684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Requires storing the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+1|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from the forward pass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55DD5B-6303-4359-2FF4-D0EF8A3E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68" y="4404761"/>
                <a:ext cx="5266267" cy="684996"/>
              </a:xfrm>
              <a:prstGeom prst="rect">
                <a:avLst/>
              </a:prstGeom>
              <a:blipFill>
                <a:blip r:embed="rId13"/>
                <a:stretch>
                  <a:fillRect l="-962" t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94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29E93-93AE-AF3D-4F9D-4DB0267F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276" y="1524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49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3E1F-2AC5-706B-4F58-5C0D637D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 and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722E-041A-08DF-3F8E-BD9AE7FBB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1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R- Measurement noise</a:t>
            </a:r>
          </a:p>
          <a:p>
            <a:pPr lvl="1"/>
            <a:r>
              <a:rPr lang="en-US" dirty="0"/>
              <a:t>Uncertainty in each measurement</a:t>
            </a:r>
          </a:p>
          <a:p>
            <a:pPr lvl="1"/>
            <a:r>
              <a:rPr lang="en-US" dirty="0"/>
              <a:t>Low R  </a:t>
            </a:r>
            <a:r>
              <a:rPr lang="en-US" dirty="0">
                <a:sym typeface="Wingdings" pitchFamily="2" charset="2"/>
              </a:rPr>
              <a:t> model will simply track the measurements (no filtering)</a:t>
            </a:r>
          </a:p>
          <a:p>
            <a:pPr lvl="1"/>
            <a:r>
              <a:rPr lang="en-US" dirty="0">
                <a:sym typeface="Wingdings" pitchFamily="2" charset="2"/>
              </a:rPr>
              <a:t>High Q  model will be independent of the data </a:t>
            </a:r>
          </a:p>
          <a:p>
            <a:pPr lvl="1"/>
            <a:r>
              <a:rPr lang="en-US" dirty="0"/>
              <a:t>Data fusion (use R to weight different measurements)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Q- Process noise</a:t>
            </a:r>
          </a:p>
          <a:p>
            <a:pPr lvl="1"/>
            <a:r>
              <a:rPr lang="en-US" dirty="0"/>
              <a:t>Allowed changes in the state between updates</a:t>
            </a:r>
          </a:p>
          <a:p>
            <a:pPr lvl="1"/>
            <a:r>
              <a:rPr lang="en-US" dirty="0"/>
              <a:t>Low Q </a:t>
            </a:r>
            <a:r>
              <a:rPr lang="en-US" dirty="0">
                <a:sym typeface="Wingdings" pitchFamily="2" charset="2"/>
              </a:rPr>
              <a:t> state will be more static</a:t>
            </a:r>
          </a:p>
          <a:p>
            <a:pPr lvl="1"/>
            <a:r>
              <a:rPr lang="en-US" dirty="0">
                <a:sym typeface="Wingdings" pitchFamily="2" charset="2"/>
              </a:rPr>
              <a:t>High Q  allows state to vary wildly (less informative)</a:t>
            </a:r>
          </a:p>
          <a:p>
            <a:pPr lvl="1"/>
            <a:r>
              <a:rPr lang="en-US" dirty="0">
                <a:sym typeface="Wingdings" pitchFamily="2" charset="2"/>
              </a:rPr>
              <a:t>Ideally Q is the variance(diff(state))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1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D82F-83FB-F41F-60E3-AFF933F6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41F0-086C-5CC5-DA75-8633F009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(e.g. physics) based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E71BA-AFA3-8359-DD4D-DE48685079C4}"/>
                  </a:ext>
                </a:extLst>
              </p:cNvPr>
              <p:cNvSpPr txBox="1"/>
              <p:nvPr/>
            </p:nvSpPr>
            <p:spPr>
              <a:xfrm>
                <a:off x="3472089" y="3580903"/>
                <a:ext cx="653805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E71BA-AFA3-8359-DD4D-DE486850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089" y="3580903"/>
                <a:ext cx="6538050" cy="553998"/>
              </a:xfrm>
              <a:prstGeom prst="rect">
                <a:avLst/>
              </a:prstGeom>
              <a:blipFill>
                <a:blip r:embed="rId2"/>
                <a:stretch>
                  <a:fillRect t="-888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890E4C-491C-B7AF-7FA6-B96A43378845}"/>
                  </a:ext>
                </a:extLst>
              </p:cNvPr>
              <p:cNvSpPr txBox="1"/>
              <p:nvPr/>
            </p:nvSpPr>
            <p:spPr>
              <a:xfrm>
                <a:off x="3232677" y="5254702"/>
                <a:ext cx="70168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890E4C-491C-B7AF-7FA6-B96A43378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77" y="5254702"/>
                <a:ext cx="7016873" cy="646331"/>
              </a:xfrm>
              <a:prstGeom prst="rect">
                <a:avLst/>
              </a:prstGeom>
              <a:blipFill>
                <a:blip r:embed="rId3"/>
                <a:stretch>
                  <a:fillRect l="-723" r="-1627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3DD677-8956-1B37-E031-B5AFA9CA0E32}"/>
              </a:ext>
            </a:extLst>
          </p:cNvPr>
          <p:cNvSpPr txBox="1"/>
          <p:nvPr/>
        </p:nvSpPr>
        <p:spPr>
          <a:xfrm>
            <a:off x="2811379" y="2984301"/>
            <a:ext cx="272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0B930-36A3-77D5-408D-B216A97F7ACF}"/>
              </a:ext>
            </a:extLst>
          </p:cNvPr>
          <p:cNvSpPr txBox="1"/>
          <p:nvPr/>
        </p:nvSpPr>
        <p:spPr>
          <a:xfrm>
            <a:off x="2811378" y="4725568"/>
            <a:ext cx="365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Hidden-state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349D8-CD54-31BD-ED8E-C2EAB60DB67F}"/>
              </a:ext>
            </a:extLst>
          </p:cNvPr>
          <p:cNvSpPr txBox="1"/>
          <p:nvPr/>
        </p:nvSpPr>
        <p:spPr>
          <a:xfrm>
            <a:off x="8714874" y="2316061"/>
            <a:ext cx="181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Measurement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7640F-DAA0-FFCA-90EF-B507DDCBC8E8}"/>
              </a:ext>
            </a:extLst>
          </p:cNvPr>
          <p:cNvSpPr txBox="1"/>
          <p:nvPr/>
        </p:nvSpPr>
        <p:spPr>
          <a:xfrm>
            <a:off x="9492916" y="4371625"/>
            <a:ext cx="239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State/process noise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71E48B-48D6-A365-A6A9-D4F2D6BAE8F6}"/>
              </a:ext>
            </a:extLst>
          </p:cNvPr>
          <p:cNvCxnSpPr/>
          <p:nvPr/>
        </p:nvCxnSpPr>
        <p:spPr>
          <a:xfrm flipH="1">
            <a:off x="9019674" y="3023947"/>
            <a:ext cx="473242" cy="5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52F471-8AC6-5448-440F-D2EBC58E0798}"/>
              </a:ext>
            </a:extLst>
          </p:cNvPr>
          <p:cNvCxnSpPr/>
          <p:nvPr/>
        </p:nvCxnSpPr>
        <p:spPr>
          <a:xfrm flipH="1">
            <a:off x="9492916" y="4816258"/>
            <a:ext cx="473242" cy="5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49EF17-6AF2-2AB9-E137-FA3DE4532181}"/>
              </a:ext>
            </a:extLst>
          </p:cNvPr>
          <p:cNvSpPr txBox="1"/>
          <p:nvPr/>
        </p:nvSpPr>
        <p:spPr>
          <a:xfrm>
            <a:off x="6751722" y="4399996"/>
            <a:ext cx="2267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Control/Input vector [optional]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AB5A1C-8C16-AAFC-FA65-A4044F5BC85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340266" y="4180774"/>
            <a:ext cx="545432" cy="21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210E84-5A5F-84C6-EB5B-9A24A11AEA4C}"/>
              </a:ext>
            </a:extLst>
          </p:cNvPr>
          <p:cNvCxnSpPr>
            <a:cxnSpLocks/>
          </p:cNvCxnSpPr>
          <p:nvPr/>
        </p:nvCxnSpPr>
        <p:spPr>
          <a:xfrm flipH="1">
            <a:off x="7733298" y="5094736"/>
            <a:ext cx="115302" cy="21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EB34F9-D83F-48DE-FCA5-E868DCC24D28}"/>
              </a:ext>
            </a:extLst>
          </p:cNvPr>
          <p:cNvSpPr txBox="1"/>
          <p:nvPr/>
        </p:nvSpPr>
        <p:spPr>
          <a:xfrm>
            <a:off x="3307522" y="6150114"/>
            <a:ext cx="181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 update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8BFA1C-D824-183B-536E-BD8B7C5734E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213901" y="5899458"/>
            <a:ext cx="669758" cy="25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2EA34D-E560-22A4-B4BA-357D7F47C6CF}"/>
              </a:ext>
            </a:extLst>
          </p:cNvPr>
          <p:cNvSpPr txBox="1"/>
          <p:nvPr/>
        </p:nvSpPr>
        <p:spPr>
          <a:xfrm>
            <a:off x="5633391" y="2586957"/>
            <a:ext cx="233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Measurement (Lead field)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C0BCB0-F9A8-6192-CAA8-902966CD539E}"/>
              </a:ext>
            </a:extLst>
          </p:cNvPr>
          <p:cNvCxnSpPr>
            <a:cxnSpLocks/>
          </p:cNvCxnSpPr>
          <p:nvPr/>
        </p:nvCxnSpPr>
        <p:spPr>
          <a:xfrm flipH="1">
            <a:off x="5721016" y="3087720"/>
            <a:ext cx="350339" cy="49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9FA367-D66B-D4C4-AB3B-80213AE83EA2}"/>
              </a:ext>
            </a:extLst>
          </p:cNvPr>
          <p:cNvSpPr txBox="1"/>
          <p:nvPr/>
        </p:nvSpPr>
        <p:spPr>
          <a:xfrm>
            <a:off x="838200" y="3609870"/>
            <a:ext cx="209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Observations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BF8D81-F151-D7EA-07F7-3F3BE5F34993}"/>
              </a:ext>
            </a:extLst>
          </p:cNvPr>
          <p:cNvCxnSpPr>
            <a:cxnSpLocks/>
          </p:cNvCxnSpPr>
          <p:nvPr/>
        </p:nvCxnSpPr>
        <p:spPr>
          <a:xfrm>
            <a:off x="2735179" y="3860376"/>
            <a:ext cx="98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B3D1B7-172A-88ED-3121-E51FB6B5E5C2}"/>
              </a:ext>
            </a:extLst>
          </p:cNvPr>
          <p:cNvCxnSpPr>
            <a:cxnSpLocks/>
          </p:cNvCxnSpPr>
          <p:nvPr/>
        </p:nvCxnSpPr>
        <p:spPr>
          <a:xfrm>
            <a:off x="2251707" y="5604677"/>
            <a:ext cx="98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2708F22-88B3-0C23-63F2-CDA31A1D6DE3}"/>
              </a:ext>
            </a:extLst>
          </p:cNvPr>
          <p:cNvSpPr txBox="1"/>
          <p:nvPr/>
        </p:nvSpPr>
        <p:spPr>
          <a:xfrm>
            <a:off x="682525" y="5352615"/>
            <a:ext cx="209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1396296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blipFill>
                <a:blip r:embed="rId3"/>
                <a:stretch>
                  <a:fillRect t="-131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/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𝑒𝑙𝑜𝑐𝑖𝑡𝑦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blipFill>
                <a:blip r:embed="rId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929E04-F865-E5F9-DFCE-F1D72A02D440}"/>
                  </a:ext>
                </a:extLst>
              </p:cNvPr>
              <p:cNvSpPr txBox="1"/>
              <p:nvPr/>
            </p:nvSpPr>
            <p:spPr>
              <a:xfrm>
                <a:off x="0" y="4441735"/>
                <a:ext cx="11951368" cy="987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𝑒𝑙𝑜𝑐𝑖𝑡𝑦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𝑒𝑙𝑜𝑐𝑖𝑡𝑦</m:t>
                                  </m:r>
                                </m:sub>
                              </m:sSub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929E04-F865-E5F9-DFCE-F1D72A02D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41735"/>
                <a:ext cx="11951368" cy="987130"/>
              </a:xfrm>
              <a:prstGeom prst="rect">
                <a:avLst/>
              </a:prstGeom>
              <a:blipFill>
                <a:blip r:embed="rId5"/>
                <a:stretch>
                  <a:fillRect t="-1266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EA479-42F4-2F90-A2E1-F70CA77A46D8}"/>
                  </a:ext>
                </a:extLst>
              </p:cNvPr>
              <p:cNvSpPr txBox="1"/>
              <p:nvPr/>
            </p:nvSpPr>
            <p:spPr>
              <a:xfrm>
                <a:off x="0" y="5846626"/>
                <a:ext cx="11951368" cy="92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b>
                                </m:s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EA479-42F4-2F90-A2E1-F70CA77A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46626"/>
                <a:ext cx="11951368" cy="928011"/>
              </a:xfrm>
              <a:prstGeom prst="rect">
                <a:avLst/>
              </a:prstGeom>
              <a:blipFill>
                <a:blip r:embed="rId6"/>
                <a:stretch>
                  <a:fillRect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A2ADF3-40C6-69D0-9B2D-616D2A0CEE80}"/>
              </a:ext>
            </a:extLst>
          </p:cNvPr>
          <p:cNvSpPr txBox="1"/>
          <p:nvPr/>
        </p:nvSpPr>
        <p:spPr>
          <a:xfrm>
            <a:off x="3112168" y="124446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Observation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A12C7-B094-0937-C3B7-7D9D48EAC103}"/>
              </a:ext>
            </a:extLst>
          </p:cNvPr>
          <p:cNvSpPr txBox="1"/>
          <p:nvPr/>
        </p:nvSpPr>
        <p:spPr>
          <a:xfrm>
            <a:off x="240632" y="266871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Position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7BC02-18D5-5733-8DED-4A851DF158A8}"/>
              </a:ext>
            </a:extLst>
          </p:cNvPr>
          <p:cNvSpPr txBox="1"/>
          <p:nvPr/>
        </p:nvSpPr>
        <p:spPr>
          <a:xfrm>
            <a:off x="1644316" y="410016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Velocity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8CEA0-BFCF-19CD-6228-CAAA3374219F}"/>
              </a:ext>
            </a:extLst>
          </p:cNvPr>
          <p:cNvSpPr txBox="1"/>
          <p:nvPr/>
        </p:nvSpPr>
        <p:spPr>
          <a:xfrm>
            <a:off x="3112168" y="549078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Acceleration Layer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68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1297354" y="588235"/>
                <a:ext cx="7600393" cy="1908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354" y="588235"/>
                <a:ext cx="7600393" cy="1908856"/>
              </a:xfrm>
              <a:prstGeom prst="rect">
                <a:avLst/>
              </a:prstGeom>
              <a:blipFill>
                <a:blip r:embed="rId3"/>
                <a:stretch>
                  <a:fillRect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035E0-F765-F2D1-9721-59D1F42AB2ED}"/>
                  </a:ext>
                </a:extLst>
              </p:cNvPr>
              <p:cNvSpPr txBox="1"/>
              <p:nvPr/>
            </p:nvSpPr>
            <p:spPr>
              <a:xfrm>
                <a:off x="819534" y="4054555"/>
                <a:ext cx="4438266" cy="1908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𝑙𝑎𝑡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𝑙𝑜𝑛𝑔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𝑣𝑒𝑙𝑜𝑐𝑖𝑡𝑦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𝑣𝑒𝑙𝑜𝑐𝑖𝑡𝑦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𝑎𝑐𝑐𝑒𝑙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𝑎𝑐𝑐𝑒𝑙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035E0-F765-F2D1-9721-59D1F42A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34" y="4054555"/>
                <a:ext cx="4438266" cy="1908856"/>
              </a:xfrm>
              <a:prstGeom prst="rect">
                <a:avLst/>
              </a:prstGeom>
              <a:blipFill>
                <a:blip r:embed="rId5"/>
                <a:stretch>
                  <a:fillRect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B425E1-33F7-8304-F72E-8361C8C5F403}"/>
                  </a:ext>
                </a:extLst>
              </p:cNvPr>
              <p:cNvSpPr txBox="1"/>
              <p:nvPr/>
            </p:nvSpPr>
            <p:spPr>
              <a:xfrm>
                <a:off x="5041901" y="3965300"/>
                <a:ext cx="7150099" cy="2087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𝑙𝑎𝑡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𝑣𝑒𝑙𝑜𝑐𝑖𝑡𝑦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𝑣𝑒𝑙𝑜𝑐𝑖𝑡𝑦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𝑜𝑛𝑔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𝑣𝑒𝑙𝑜𝑐𝑖𝑡𝑦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𝑣𝑒𝑙𝑜𝑐𝑖𝑡𝑦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𝑣𝑒𝑙𝑜𝑐𝑖𝑡𝑦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𝑎𝑐𝑐𝑒𝑙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𝑣𝑒𝑙𝑜𝑐𝑖𝑡𝑦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𝑎𝑐𝑐𝑒𝑙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B425E1-33F7-8304-F72E-8361C8C5F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901" y="3965300"/>
                <a:ext cx="7150099" cy="2087366"/>
              </a:xfrm>
              <a:prstGeom prst="rect">
                <a:avLst/>
              </a:prstGeom>
              <a:blipFill>
                <a:blip r:embed="rId6"/>
                <a:stretch>
                  <a:fillRect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573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1297354" y="588235"/>
                <a:ext cx="7600393" cy="1908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354" y="588235"/>
                <a:ext cx="7600393" cy="1908856"/>
              </a:xfrm>
              <a:prstGeom prst="rect">
                <a:avLst/>
              </a:prstGeom>
              <a:blipFill>
                <a:blip r:embed="rId3"/>
                <a:stretch>
                  <a:fillRect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035E0-F765-F2D1-9721-59D1F42AB2ED}"/>
                  </a:ext>
                </a:extLst>
              </p:cNvPr>
              <p:cNvSpPr txBox="1"/>
              <p:nvPr/>
            </p:nvSpPr>
            <p:spPr>
              <a:xfrm>
                <a:off x="207272" y="3065076"/>
                <a:ext cx="11045716" cy="1754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𝑣𝑒𝑙𝑜𝑐𝑖𝑡𝑦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𝑣𝑒𝑙𝑜𝑐𝑖𝑡𝑦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𝑣𝑒𝑙𝑜𝑐𝑖𝑡𝑦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𝑣𝑒𝑙𝑜𝑐𝑖𝑡𝑦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𝑣𝑒𝑙𝑜𝑐𝑖𝑡𝑦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𝑎𝑐𝑐𝑒𝑙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035E0-F765-F2D1-9721-59D1F42A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2" y="3065076"/>
                <a:ext cx="11045716" cy="1754583"/>
              </a:xfrm>
              <a:prstGeom prst="rect">
                <a:avLst/>
              </a:prstGeom>
              <a:blipFill>
                <a:blip r:embed="rId5"/>
                <a:stretch>
                  <a:fillRect l="-115" t="-1439" b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1E94A7-7094-217B-9D12-D81729767DB4}"/>
              </a:ext>
            </a:extLst>
          </p:cNvPr>
          <p:cNvSpPr txBox="1"/>
          <p:nvPr/>
        </p:nvSpPr>
        <p:spPr>
          <a:xfrm>
            <a:off x="541866" y="5418667"/>
            <a:ext cx="10786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is restricted by real-world physics. (e.g. instantaneous velocity changes are not possible)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control over the sources of noise/error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99918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/>
              <p:nvPr/>
            </p:nvSpPr>
            <p:spPr>
              <a:xfrm>
                <a:off x="805840" y="1950709"/>
                <a:ext cx="495456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40" y="1950709"/>
                <a:ext cx="4954561" cy="520399"/>
              </a:xfrm>
              <a:prstGeom prst="rect">
                <a:avLst/>
              </a:prstGeom>
              <a:blipFill>
                <a:blip r:embed="rId3"/>
                <a:stretch>
                  <a:fillRect l="-2046" t="-19048" r="-1535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/>
              <p:nvPr/>
            </p:nvSpPr>
            <p:spPr>
              <a:xfrm>
                <a:off x="170951" y="111932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=F(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X[n-1],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119320"/>
                <a:ext cx="6224336" cy="612732"/>
              </a:xfrm>
              <a:prstGeom prst="rect">
                <a:avLst/>
              </a:prstGeom>
              <a:blipFill>
                <a:blip r:embed="rId4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/>
              <p:nvPr/>
            </p:nvSpPr>
            <p:spPr>
              <a:xfrm>
                <a:off x="940530" y="3298658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30" y="3298658"/>
                <a:ext cx="4697055" cy="520399"/>
              </a:xfrm>
              <a:prstGeom prst="rect">
                <a:avLst/>
              </a:prstGeom>
              <a:blipFill>
                <a:blip r:embed="rId5"/>
                <a:stretch>
                  <a:fillRect l="-1344" t="-16667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/>
              <p:nvPr/>
            </p:nvSpPr>
            <p:spPr>
              <a:xfrm>
                <a:off x="571326" y="5451406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26" y="5451406"/>
                <a:ext cx="5435462" cy="522322"/>
              </a:xfrm>
              <a:prstGeom prst="rect">
                <a:avLst/>
              </a:prstGeom>
              <a:blipFill>
                <a:blip r:embed="rId6"/>
                <a:stretch>
                  <a:fillRect l="-2103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/>
              <p:nvPr/>
            </p:nvSpPr>
            <p:spPr>
              <a:xfrm>
                <a:off x="808436" y="2689765"/>
                <a:ext cx="49493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36" y="2689765"/>
                <a:ext cx="4949368" cy="520399"/>
              </a:xfrm>
              <a:prstGeom prst="rect">
                <a:avLst/>
              </a:prstGeom>
              <a:blipFill>
                <a:blip r:embed="rId7"/>
                <a:stretch>
                  <a:fillRect l="-2046" t="-16667" r="-1023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/>
              <p:nvPr/>
            </p:nvSpPr>
            <p:spPr>
              <a:xfrm>
                <a:off x="795269" y="4037714"/>
                <a:ext cx="498758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′∙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69" y="4037714"/>
                <a:ext cx="4987583" cy="520399"/>
              </a:xfrm>
              <a:prstGeom prst="rect">
                <a:avLst/>
              </a:prstGeom>
              <a:blipFill>
                <a:blip r:embed="rId8"/>
                <a:stretch>
                  <a:fillRect l="-2030" t="-16279" r="-254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/>
              <p:nvPr/>
            </p:nvSpPr>
            <p:spPr>
              <a:xfrm>
                <a:off x="176889" y="477677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𝑔𝑎𝑖𝑛</m:t>
                        </m:r>
                      </m:sub>
                    </m:sSub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9" y="4776770"/>
                <a:ext cx="6224336" cy="612732"/>
              </a:xfrm>
              <a:prstGeom prst="rect">
                <a:avLst/>
              </a:prstGeom>
              <a:blipFill>
                <a:blip r:embed="rId9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/>
              <p:nvPr/>
            </p:nvSpPr>
            <p:spPr>
              <a:xfrm>
                <a:off x="176889" y="6192387"/>
                <a:ext cx="6224336" cy="62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𝑔𝑎𝑖𝑛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9" y="6192387"/>
                <a:ext cx="6224336" cy="624595"/>
              </a:xfrm>
              <a:prstGeom prst="rect">
                <a:avLst/>
              </a:prstGeom>
              <a:blipFill>
                <a:blip r:embed="rId10"/>
                <a:stretch>
                  <a:fillRect t="-6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5BE0573-1C16-C20E-0B2A-EC3F20609E2A}"/>
              </a:ext>
            </a:extLst>
          </p:cNvPr>
          <p:cNvSpPr/>
          <p:nvPr/>
        </p:nvSpPr>
        <p:spPr>
          <a:xfrm>
            <a:off x="217218" y="1145447"/>
            <a:ext cx="6079958" cy="216380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69FA4-361D-B347-AD2E-F6AA3B3EE9AD}"/>
              </a:ext>
            </a:extLst>
          </p:cNvPr>
          <p:cNvSpPr/>
          <p:nvPr/>
        </p:nvSpPr>
        <p:spPr>
          <a:xfrm>
            <a:off x="217218" y="3312180"/>
            <a:ext cx="6079958" cy="2163802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9058C-8999-2888-FE92-E49567B8627C}"/>
              </a:ext>
            </a:extLst>
          </p:cNvPr>
          <p:cNvSpPr/>
          <p:nvPr/>
        </p:nvSpPr>
        <p:spPr>
          <a:xfrm>
            <a:off x="203015" y="5422783"/>
            <a:ext cx="6079958" cy="1435217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7DA87-BD98-761E-0F92-566179254794}"/>
              </a:ext>
            </a:extLst>
          </p:cNvPr>
          <p:cNvSpPr txBox="1"/>
          <p:nvPr/>
        </p:nvSpPr>
        <p:spPr>
          <a:xfrm>
            <a:off x="6282973" y="2033575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00D063-C831-7AF6-6E8D-C8E801EADFEF}"/>
              </a:ext>
            </a:extLst>
          </p:cNvPr>
          <p:cNvSpPr txBox="1"/>
          <p:nvPr/>
        </p:nvSpPr>
        <p:spPr>
          <a:xfrm>
            <a:off x="6262843" y="4094716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01FBA-C9A0-7B20-5D28-65592E5CE0F3}"/>
              </a:ext>
            </a:extLst>
          </p:cNvPr>
          <p:cNvSpPr txBox="1"/>
          <p:nvPr/>
        </p:nvSpPr>
        <p:spPr>
          <a:xfrm>
            <a:off x="6395287" y="5770828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/>
              <p:nvPr/>
            </p:nvSpPr>
            <p:spPr>
              <a:xfrm>
                <a:off x="170951" y="157779"/>
                <a:ext cx="426123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57779"/>
                <a:ext cx="4261230" cy="461665"/>
              </a:xfrm>
              <a:prstGeom prst="rect">
                <a:avLst/>
              </a:prstGeom>
              <a:blipFill>
                <a:blip r:embed="rId11"/>
                <a:stretch>
                  <a:fillRect l="-1488" r="-595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/>
              <p:nvPr/>
            </p:nvSpPr>
            <p:spPr>
              <a:xfrm>
                <a:off x="6096000" y="150305"/>
                <a:ext cx="480605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0305"/>
                <a:ext cx="4806059" cy="461665"/>
              </a:xfrm>
              <a:prstGeom prst="rect">
                <a:avLst/>
              </a:prstGeom>
              <a:blipFill>
                <a:blip r:embed="rId12"/>
                <a:stretch>
                  <a:fillRect l="-5013" t="-27778" r="-792" b="-5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E7F4F-F63C-ED0C-4C70-3014D7FE173E}"/>
                  </a:ext>
                </a:extLst>
              </p:cNvPr>
              <p:cNvSpPr txBox="1"/>
              <p:nvPr/>
            </p:nvSpPr>
            <p:spPr>
              <a:xfrm>
                <a:off x="7415296" y="2706003"/>
                <a:ext cx="6096000" cy="12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E7F4F-F63C-ED0C-4C70-3014D7FE1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296" y="2706003"/>
                <a:ext cx="6096000" cy="1206421"/>
              </a:xfrm>
              <a:prstGeom prst="rect">
                <a:avLst/>
              </a:prstGeom>
              <a:blipFill>
                <a:blip r:embed="rId13"/>
                <a:stretch>
                  <a:fillRect t="-177083" b="-2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A398F5-2F5E-EF5C-87A7-00EBAB63BA5C}"/>
                  </a:ext>
                </a:extLst>
              </p:cNvPr>
              <p:cNvSpPr txBox="1"/>
              <p:nvPr/>
            </p:nvSpPr>
            <p:spPr>
              <a:xfrm>
                <a:off x="7415296" y="4239651"/>
                <a:ext cx="6096000" cy="12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A398F5-2F5E-EF5C-87A7-00EBAB63B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296" y="4239651"/>
                <a:ext cx="6096000" cy="1206421"/>
              </a:xfrm>
              <a:prstGeom prst="rect">
                <a:avLst/>
              </a:prstGeom>
              <a:blipFill>
                <a:blip r:embed="rId14"/>
                <a:stretch>
                  <a:fillRect t="-176042" b="-242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56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3AB-71AE-DA3E-D72C-623EBBF8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/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C663BE-25B8-06D0-BB4A-1CE07B30C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59" y="1690688"/>
                <a:ext cx="6538050" cy="943079"/>
              </a:xfrm>
              <a:prstGeom prst="rect">
                <a:avLst/>
              </a:prstGeom>
              <a:blipFill>
                <a:blip r:embed="rId3"/>
                <a:stretch>
                  <a:fillRect t="-131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/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𝑙𝑎𝑡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𝑙𝑜𝑛𝑔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𝑒𝑙𝑜𝑐𝑖𝑡𝑦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7877C-0EAD-8C67-8FD1-7313B733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528"/>
                <a:ext cx="11951368" cy="972446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929E04-F865-E5F9-DFCE-F1D72A02D440}"/>
                  </a:ext>
                </a:extLst>
              </p:cNvPr>
              <p:cNvSpPr txBox="1"/>
              <p:nvPr/>
            </p:nvSpPr>
            <p:spPr>
              <a:xfrm>
                <a:off x="0" y="4441735"/>
                <a:ext cx="11951368" cy="987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𝑒𝑙𝑜𝑐𝑖𝑡𝑦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𝑒𝑙𝑜𝑐𝑖𝑡𝑦</m:t>
                                  </m:r>
                                </m:sub>
                              </m:sSub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𝑐𝑐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929E04-F865-E5F9-DFCE-F1D72A02D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41735"/>
                <a:ext cx="11951368" cy="987130"/>
              </a:xfrm>
              <a:prstGeom prst="rect">
                <a:avLst/>
              </a:prstGeom>
              <a:blipFill>
                <a:blip r:embed="rId5"/>
                <a:stretch>
                  <a:fillRect t="-1266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EA479-42F4-2F90-A2E1-F70CA77A46D8}"/>
                  </a:ext>
                </a:extLst>
              </p:cNvPr>
              <p:cNvSpPr txBox="1"/>
              <p:nvPr/>
            </p:nvSpPr>
            <p:spPr>
              <a:xfrm>
                <a:off x="0" y="5846626"/>
                <a:ext cx="11951368" cy="92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b>
                                </m:s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b>
                                </m:s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EA479-42F4-2F90-A2E1-F70CA77A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46626"/>
                <a:ext cx="11951368" cy="928011"/>
              </a:xfrm>
              <a:prstGeom prst="rect">
                <a:avLst/>
              </a:prstGeom>
              <a:blipFill>
                <a:blip r:embed="rId6"/>
                <a:stretch>
                  <a:fillRect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A2ADF3-40C6-69D0-9B2D-616D2A0CEE80}"/>
              </a:ext>
            </a:extLst>
          </p:cNvPr>
          <p:cNvSpPr txBox="1"/>
          <p:nvPr/>
        </p:nvSpPr>
        <p:spPr>
          <a:xfrm>
            <a:off x="3112168" y="124446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Observation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A12C7-B094-0937-C3B7-7D9D48EAC103}"/>
              </a:ext>
            </a:extLst>
          </p:cNvPr>
          <p:cNvSpPr txBox="1"/>
          <p:nvPr/>
        </p:nvSpPr>
        <p:spPr>
          <a:xfrm>
            <a:off x="240632" y="266871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Position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7BC02-18D5-5733-8DED-4A851DF158A8}"/>
              </a:ext>
            </a:extLst>
          </p:cNvPr>
          <p:cNvSpPr txBox="1"/>
          <p:nvPr/>
        </p:nvSpPr>
        <p:spPr>
          <a:xfrm>
            <a:off x="1644316" y="4100163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Velocity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8CEA0-BFCF-19CD-6228-CAAA3374219F}"/>
              </a:ext>
            </a:extLst>
          </p:cNvPr>
          <p:cNvSpPr txBox="1"/>
          <p:nvPr/>
        </p:nvSpPr>
        <p:spPr>
          <a:xfrm>
            <a:off x="3112168" y="5490789"/>
            <a:ext cx="245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Acceleration Layer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34B1F141-558D-B563-21F4-81FA334D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8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E4D4-62BE-A2BE-BC7A-7C939DCDD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6F8B-21E6-A06A-EF73-BF26B0DC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 descr="Image result for clipart car">
            <a:extLst>
              <a:ext uri="{FF2B5EF4-FFF2-40B4-BE49-F238E27FC236}">
                <a16:creationId xmlns:a16="http://schemas.microsoft.com/office/drawing/2014/main" id="{2A629C0C-7A3D-1089-6836-D5B99F37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09" y="83363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94C326-FA07-947F-4D36-4CEDBC5DA2F8}"/>
                  </a:ext>
                </a:extLst>
              </p:cNvPr>
              <p:cNvSpPr txBox="1"/>
              <p:nvPr/>
            </p:nvSpPr>
            <p:spPr>
              <a:xfrm>
                <a:off x="2814791" y="1524000"/>
                <a:ext cx="4886018" cy="16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𝑌𝑙𝑜𝑛𝑔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𝑣𝑒𝑙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94C326-FA07-947F-4D36-4CEDBC5DA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91" y="1524000"/>
                <a:ext cx="4886018" cy="1684885"/>
              </a:xfrm>
              <a:prstGeom prst="rect">
                <a:avLst/>
              </a:prstGeom>
              <a:blipFill>
                <a:blip r:embed="rId4"/>
                <a:stretch>
                  <a:fillRect t="-2256" b="-6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A82BB-DBCC-45D2-2472-8283E3F0658D}"/>
                  </a:ext>
                </a:extLst>
              </p:cNvPr>
              <p:cNvSpPr txBox="1"/>
              <p:nvPr/>
            </p:nvSpPr>
            <p:spPr>
              <a:xfrm>
                <a:off x="1214591" y="4491557"/>
                <a:ext cx="8805359" cy="16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𝑣𝑒𝑙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𝑙𝑎𝑡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𝑣𝑒𝑙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A82BB-DBCC-45D2-2472-8283E3F06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591" y="4491557"/>
                <a:ext cx="8805359" cy="1684885"/>
              </a:xfrm>
              <a:prstGeom prst="rect">
                <a:avLst/>
              </a:prstGeom>
              <a:blipFill>
                <a:blip r:embed="rId5"/>
                <a:stretch>
                  <a:fillRect t="-1493" b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9C699-2FFD-F0F7-AFB8-995F37E18ED4}"/>
                  </a:ext>
                </a:extLst>
              </p:cNvPr>
              <p:cNvSpPr txBox="1"/>
              <p:nvPr/>
            </p:nvSpPr>
            <p:spPr>
              <a:xfrm>
                <a:off x="737491" y="1197686"/>
                <a:ext cx="50349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9C699-2FFD-F0F7-AFB8-995F37E18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91" y="1197686"/>
                <a:ext cx="5034968" cy="461665"/>
              </a:xfrm>
              <a:prstGeom prst="rect">
                <a:avLst/>
              </a:prstGeom>
              <a:blipFill>
                <a:blip r:embed="rId6"/>
                <a:stretch>
                  <a:fillRect l="-1511" r="-504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1EAFF9-D42E-C99B-3040-55618F4B7A8E}"/>
                  </a:ext>
                </a:extLst>
              </p:cNvPr>
              <p:cNvSpPr txBox="1"/>
              <p:nvPr/>
            </p:nvSpPr>
            <p:spPr>
              <a:xfrm>
                <a:off x="851791" y="3696104"/>
                <a:ext cx="563167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1EAFF9-D42E-C99B-3040-55618F4B7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91" y="3696104"/>
                <a:ext cx="5631670" cy="461665"/>
              </a:xfrm>
              <a:prstGeom prst="rect">
                <a:avLst/>
              </a:prstGeom>
              <a:blipFill>
                <a:blip r:embed="rId7"/>
                <a:stretch>
                  <a:fillRect l="-4279" t="-23684" r="-450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55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0DBC4-7B9D-54BB-45DF-49EA5A06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898046-3AF4-FE38-DC9B-0551E910C1B6}"/>
                  </a:ext>
                </a:extLst>
              </p:cNvPr>
              <p:cNvSpPr txBox="1"/>
              <p:nvPr/>
            </p:nvSpPr>
            <p:spPr>
              <a:xfrm>
                <a:off x="2133472" y="1950709"/>
                <a:ext cx="572829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DE86E-95F3-B925-B874-2E6910E0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72" y="1950709"/>
                <a:ext cx="5728299" cy="520399"/>
              </a:xfrm>
              <a:prstGeom prst="rect">
                <a:avLst/>
              </a:prstGeom>
              <a:blipFill>
                <a:blip r:embed="rId3"/>
                <a:stretch>
                  <a:fillRect l="-1991" t="-19048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223212-109E-A927-C2EE-20F5A2EBA016}"/>
                  </a:ext>
                </a:extLst>
              </p:cNvPr>
              <p:cNvSpPr txBox="1"/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=C</a:t>
                </a:r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X[n-1]+</a:t>
                </a:r>
                <a:r>
                  <a:rPr lang="en-US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87DF64-3F4A-94B3-3D15-3A519083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452" y="1119320"/>
                <a:ext cx="6224336" cy="612732"/>
              </a:xfrm>
              <a:prstGeom prst="rect">
                <a:avLst/>
              </a:prstGeom>
              <a:blipFill>
                <a:blip r:embed="rId4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ABA3A-0F96-2200-6EC3-B799256122A8}"/>
                  </a:ext>
                </a:extLst>
              </p:cNvPr>
              <p:cNvSpPr txBox="1"/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0A322A-19CC-255B-FE8C-1702468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31" y="3298658"/>
                <a:ext cx="4697055" cy="520399"/>
              </a:xfrm>
              <a:prstGeom prst="rect">
                <a:avLst/>
              </a:prstGeom>
              <a:blipFill>
                <a:blip r:embed="rId5"/>
                <a:stretch>
                  <a:fillRect l="-1622" t="-16667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462086-3791-91A7-F0CC-CE6B8161439D}"/>
                  </a:ext>
                </a:extLst>
              </p:cNvPr>
              <p:cNvSpPr txBox="1"/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A8CA08-C55A-B8F0-C176-4E8CB749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827" y="5451406"/>
                <a:ext cx="5435462" cy="522322"/>
              </a:xfrm>
              <a:prstGeom prst="rect">
                <a:avLst/>
              </a:prstGeom>
              <a:blipFill>
                <a:blip r:embed="rId6"/>
                <a:stretch>
                  <a:fillRect l="-2098" t="-1904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CEEA26-EE74-CEC9-3C6A-4B3287D4013B}"/>
                  </a:ext>
                </a:extLst>
              </p:cNvPr>
              <p:cNvSpPr txBox="1"/>
              <p:nvPr/>
            </p:nvSpPr>
            <p:spPr>
              <a:xfrm>
                <a:off x="2608985" y="2689765"/>
                <a:ext cx="477727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6BA601-48B2-7579-1DB9-76D175CC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85" y="2689765"/>
                <a:ext cx="4777270" cy="520399"/>
              </a:xfrm>
              <a:prstGeom prst="rect">
                <a:avLst/>
              </a:prstGeom>
              <a:blipFill>
                <a:blip r:embed="rId7"/>
                <a:stretch>
                  <a:fillRect l="-2387" t="-16667" r="-1061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BB9A8B-4175-175A-3A00-65894A058433}"/>
                  </a:ext>
                </a:extLst>
              </p:cNvPr>
              <p:cNvSpPr txBox="1"/>
              <p:nvPr/>
            </p:nvSpPr>
            <p:spPr>
              <a:xfrm>
                <a:off x="2645991" y="4037714"/>
                <a:ext cx="471513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597826-AFD4-19CB-E22B-2628BD5AA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991" y="4037714"/>
                <a:ext cx="4715137" cy="520399"/>
              </a:xfrm>
              <a:prstGeom prst="rect">
                <a:avLst/>
              </a:prstGeom>
              <a:blipFill>
                <a:blip r:embed="rId8"/>
                <a:stretch>
                  <a:fillRect l="-2419" t="-16279" r="-269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8F8F58-074C-4A63-CB4B-99F880882058}"/>
                  </a:ext>
                </a:extLst>
              </p:cNvPr>
              <p:cNvSpPr txBox="1"/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𝑔𝑎𝑖𝑛</m:t>
                        </m:r>
                      </m:sub>
                    </m:sSub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49F3B-B8AE-5988-D278-3485D88B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4776770"/>
                <a:ext cx="6224336" cy="612732"/>
              </a:xfrm>
              <a:prstGeom prst="rect">
                <a:avLst/>
              </a:prstGeom>
              <a:blipFill>
                <a:blip r:embed="rId9"/>
                <a:stretch>
                  <a:fillRect t="-816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CD4849-AD36-8CE2-8F65-ADFF935FAAE2}"/>
                  </a:ext>
                </a:extLst>
              </p:cNvPr>
              <p:cNvSpPr txBox="1"/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𝑔𝑎𝑖𝑛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C22826-396D-4626-DDBF-44082562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90" y="6192387"/>
                <a:ext cx="6224336" cy="624595"/>
              </a:xfrm>
              <a:prstGeom prst="rect">
                <a:avLst/>
              </a:prstGeom>
              <a:blipFill>
                <a:blip r:embed="rId10"/>
                <a:stretch>
                  <a:fillRect t="-6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764E327-801E-A7BE-9124-DDD4EF22D14B}"/>
              </a:ext>
            </a:extLst>
          </p:cNvPr>
          <p:cNvSpPr/>
          <p:nvPr/>
        </p:nvSpPr>
        <p:spPr>
          <a:xfrm>
            <a:off x="1931719" y="1145447"/>
            <a:ext cx="6079958" cy="216380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5D5BDB-939A-65A9-6FD3-5490ABAEBCBA}"/>
              </a:ext>
            </a:extLst>
          </p:cNvPr>
          <p:cNvSpPr/>
          <p:nvPr/>
        </p:nvSpPr>
        <p:spPr>
          <a:xfrm>
            <a:off x="1931719" y="3312180"/>
            <a:ext cx="6079958" cy="2163802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3556C-3B35-6732-400C-F474EEF2ED84}"/>
              </a:ext>
            </a:extLst>
          </p:cNvPr>
          <p:cNvSpPr/>
          <p:nvPr/>
        </p:nvSpPr>
        <p:spPr>
          <a:xfrm>
            <a:off x="1917516" y="5422783"/>
            <a:ext cx="6079958" cy="1435217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13E89-3DA6-9E38-329E-0AD4B5072F36}"/>
              </a:ext>
            </a:extLst>
          </p:cNvPr>
          <p:cNvSpPr txBox="1"/>
          <p:nvPr/>
        </p:nvSpPr>
        <p:spPr>
          <a:xfrm>
            <a:off x="7997474" y="2033575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3FB98B-A10B-6FE3-29DD-CB5A1C960230}"/>
              </a:ext>
            </a:extLst>
          </p:cNvPr>
          <p:cNvSpPr txBox="1"/>
          <p:nvPr/>
        </p:nvSpPr>
        <p:spPr>
          <a:xfrm>
            <a:off x="7977344" y="4094716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95E00-5020-E6FA-253B-252028441ADB}"/>
              </a:ext>
            </a:extLst>
          </p:cNvPr>
          <p:cNvSpPr txBox="1"/>
          <p:nvPr/>
        </p:nvSpPr>
        <p:spPr>
          <a:xfrm>
            <a:off x="8109788" y="5770828"/>
            <a:ext cx="297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8F96F7-E409-0E92-1CAA-5A17845349C3}"/>
                  </a:ext>
                </a:extLst>
              </p:cNvPr>
              <p:cNvSpPr txBox="1"/>
              <p:nvPr/>
            </p:nvSpPr>
            <p:spPr>
              <a:xfrm>
                <a:off x="170951" y="157779"/>
                <a:ext cx="503496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FE154E-35EC-F2AB-37A3-E2DA7D95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1" y="157779"/>
                <a:ext cx="5034968" cy="461665"/>
              </a:xfrm>
              <a:prstGeom prst="rect">
                <a:avLst/>
              </a:prstGeom>
              <a:blipFill>
                <a:blip r:embed="rId11"/>
                <a:stretch>
                  <a:fillRect l="-1259" r="-50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326F5-FF90-8FA6-4367-89859AA1AFA7}"/>
                  </a:ext>
                </a:extLst>
              </p:cNvPr>
              <p:cNvSpPr txBox="1"/>
              <p:nvPr/>
            </p:nvSpPr>
            <p:spPr>
              <a:xfrm>
                <a:off x="6096000" y="150305"/>
                <a:ext cx="563167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B952FF-2052-7426-4AFA-9303536A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0305"/>
                <a:ext cx="5631670" cy="461665"/>
              </a:xfrm>
              <a:prstGeom prst="rect">
                <a:avLst/>
              </a:prstGeom>
              <a:blipFill>
                <a:blip r:embed="rId12"/>
                <a:stretch>
                  <a:fillRect l="-4279" t="-27778" r="-450" b="-5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01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5E548-9758-8747-96C5-03B69B27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5E491-10A4-E571-5D31-FCF012A1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05" y="1680756"/>
            <a:ext cx="711200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4823D-60C1-E925-9735-9988571A1587}"/>
              </a:ext>
            </a:extLst>
          </p:cNvPr>
          <p:cNvSpPr txBox="1"/>
          <p:nvPr/>
        </p:nvSpPr>
        <p:spPr>
          <a:xfrm>
            <a:off x="130627" y="-348785"/>
            <a:ext cx="124866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A=eye(2);</a:t>
            </a:r>
          </a:p>
          <a:p>
            <a:r>
              <a:rPr lang="en-US" sz="2000" dirty="0">
                <a:latin typeface="Menlo" panose="020B0609030804020204" pitchFamily="49" charset="0"/>
              </a:rPr>
              <a:t>&gt;&gt;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nk</a:t>
            </a:r>
            <a:r>
              <a:rPr lang="en-US" sz="2000" dirty="0">
                <a:latin typeface="Menlo" panose="020B0609030804020204" pitchFamily="49" charset="0"/>
              </a:rPr>
              <a:t>=1000;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[[1:nk]./200.*sin([1:nk]/50);</a:t>
            </a:r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...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     [1:nk]./200.*cos([1:nk]/50)]; 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&gt;&gt; y=A*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xtrue+randn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(2,nk)/3;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D7462-149F-E0CA-0AB7-D3C2DA949579}"/>
              </a:ext>
            </a:extLst>
          </p:cNvPr>
          <p:cNvSpPr txBox="1"/>
          <p:nvPr/>
        </p:nvSpPr>
        <p:spPr>
          <a:xfrm>
            <a:off x="6373947" y="2149019"/>
            <a:ext cx="65183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enlo" panose="020B0609030804020204" pitchFamily="49" charset="0"/>
              </a:rPr>
              <a:t>R=.1*eye(2);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Q=.2*eye(2);</a:t>
            </a:r>
          </a:p>
          <a:p>
            <a:endParaRPr lang="en-US" sz="2000" b="0" i="0" dirty="0">
              <a:effectLst/>
              <a:latin typeface="Menlo" panose="020B0609030804020204" pitchFamily="49" charset="0"/>
            </a:endParaRP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x=zeros(2,nk);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P=eye(2);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k=2:nk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=C*x(:,k-1);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 = A*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Phat = C*P*C'+Q;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err = y(:,k)-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yhat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S = A*Phat*A'+R;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K = Phat*A'*inv(S);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x(:,k)=</a:t>
            </a:r>
            <a:r>
              <a:rPr lang="en-US" sz="2000" b="0" i="0" dirty="0" err="1">
                <a:effectLst/>
                <a:latin typeface="Menlo" panose="020B0609030804020204" pitchFamily="49" charset="0"/>
              </a:rPr>
              <a:t>xhat+K</a:t>
            </a:r>
            <a:r>
              <a:rPr lang="en-US" sz="2000" b="0" i="0" dirty="0">
                <a:effectLst/>
                <a:latin typeface="Menlo" panose="020B0609030804020204" pitchFamily="49" charset="0"/>
              </a:rPr>
              <a:t>*err;</a:t>
            </a:r>
          </a:p>
          <a:p>
            <a:r>
              <a:rPr lang="en-US" sz="2000" b="0" i="0" dirty="0">
                <a:effectLst/>
                <a:latin typeface="Menlo" panose="020B0609030804020204" pitchFamily="49" charset="0"/>
              </a:rPr>
              <a:t>	P=(eye(2)-K*A)*Phat;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2000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6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F7AF-C1E2-B4BB-233A-26B17166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BD590-7000-22F5-54EC-84FB5FA7E645}"/>
                  </a:ext>
                </a:extLst>
              </p:cNvPr>
              <p:cNvSpPr txBox="1"/>
              <p:nvPr/>
            </p:nvSpPr>
            <p:spPr>
              <a:xfrm>
                <a:off x="3984827" y="1521568"/>
                <a:ext cx="48253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BD590-7000-22F5-54EC-84FB5FA7E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27" y="1521568"/>
                <a:ext cx="4825360" cy="369332"/>
              </a:xfrm>
              <a:prstGeom prst="rect">
                <a:avLst/>
              </a:prstGeom>
              <a:blipFill>
                <a:blip r:embed="rId2"/>
                <a:stretch>
                  <a:fillRect l="-105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77A3BE-9E7B-CCC6-838D-9442F78A31A4}"/>
                  </a:ext>
                </a:extLst>
              </p:cNvPr>
              <p:cNvSpPr txBox="1"/>
              <p:nvPr/>
            </p:nvSpPr>
            <p:spPr>
              <a:xfrm>
                <a:off x="2665480" y="2727590"/>
                <a:ext cx="803271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77A3BE-9E7B-CCC6-838D-9442F78A3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480" y="2727590"/>
                <a:ext cx="8032712" cy="701410"/>
              </a:xfrm>
              <a:prstGeom prst="rect">
                <a:avLst/>
              </a:prstGeom>
              <a:blipFill>
                <a:blip r:embed="rId3"/>
                <a:stretch>
                  <a:fillRect l="-473" t="-1754" r="-15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A30C3-7029-02A0-DD1E-D0617B7084A4}"/>
                  </a:ext>
                </a:extLst>
              </p:cNvPr>
              <p:cNvSpPr txBox="1"/>
              <p:nvPr/>
            </p:nvSpPr>
            <p:spPr>
              <a:xfrm>
                <a:off x="4283583" y="4502755"/>
                <a:ext cx="47965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A30C3-7029-02A0-DD1E-D0617B708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583" y="4502755"/>
                <a:ext cx="4796506" cy="369332"/>
              </a:xfrm>
              <a:prstGeom prst="rect">
                <a:avLst/>
              </a:prstGeom>
              <a:blipFill>
                <a:blip r:embed="rId4"/>
                <a:stretch>
                  <a:fillRect l="-105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D6328-D0F8-EBAC-0B75-5D6F3866AB33}"/>
                  </a:ext>
                </a:extLst>
              </p:cNvPr>
              <p:cNvSpPr txBox="1"/>
              <p:nvPr/>
            </p:nvSpPr>
            <p:spPr>
              <a:xfrm>
                <a:off x="4928856" y="5454694"/>
                <a:ext cx="350596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D6328-D0F8-EBAC-0B75-5D6F3866A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856" y="5454694"/>
                <a:ext cx="3505960" cy="701410"/>
              </a:xfrm>
              <a:prstGeom prst="rect">
                <a:avLst/>
              </a:prstGeom>
              <a:blipFill>
                <a:blip r:embed="rId5"/>
                <a:stretch>
                  <a:fillRect l="-1805" t="-3571" r="-108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A3020DD-97C5-9420-F51A-EE75FB7E8914}"/>
              </a:ext>
            </a:extLst>
          </p:cNvPr>
          <p:cNvSpPr txBox="1"/>
          <p:nvPr/>
        </p:nvSpPr>
        <p:spPr>
          <a:xfrm>
            <a:off x="2722895" y="3838198"/>
            <a:ext cx="608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Assume that intensity doesn’t change (just moves around)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D56EE-E7AC-420B-FF35-DCA8B6F0867C}"/>
              </a:ext>
            </a:extLst>
          </p:cNvPr>
          <p:cNvSpPr txBox="1"/>
          <p:nvPr/>
        </p:nvSpPr>
        <p:spPr>
          <a:xfrm>
            <a:off x="6096000" y="2338325"/>
            <a:ext cx="31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Taylor expansion</a:t>
            </a:r>
          </a:p>
        </p:txBody>
      </p:sp>
    </p:spTree>
    <p:extLst>
      <p:ext uri="{BB962C8B-B14F-4D97-AF65-F5344CB8AC3E}">
        <p14:creationId xmlns:p14="http://schemas.microsoft.com/office/powerpoint/2010/main" val="387785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7352</TotalTime>
  <Words>3163</Words>
  <Application>Microsoft Macintosh PowerPoint</Application>
  <PresentationFormat>Widescreen</PresentationFormat>
  <Paragraphs>554</Paragraphs>
  <Slides>43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Aptos</vt:lpstr>
      <vt:lpstr>Aptos Display</vt:lpstr>
      <vt:lpstr>Arial</vt:lpstr>
      <vt:lpstr>Cambria</vt:lpstr>
      <vt:lpstr>Cambria Math</vt:lpstr>
      <vt:lpstr>Consolas</vt:lpstr>
      <vt:lpstr>Menlo</vt:lpstr>
      <vt:lpstr>Wingdings</vt:lpstr>
      <vt:lpstr>Office Theme</vt:lpstr>
      <vt:lpstr>Lecture 17  Object Tracking</vt:lpstr>
      <vt:lpstr>Syllabus</vt:lpstr>
      <vt:lpstr>Syllabus</vt:lpstr>
      <vt:lpstr>Kalman Filter</vt:lpstr>
      <vt:lpstr>Example</vt:lpstr>
      <vt:lpstr>Example</vt:lpstr>
      <vt:lpstr>PowerPoint Presentation</vt:lpstr>
      <vt:lpstr>PowerPoint Presentation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Single Object tracking</vt:lpstr>
      <vt:lpstr>Single Object tracking</vt:lpstr>
      <vt:lpstr>Single Object tracking</vt:lpstr>
      <vt:lpstr>Boosting tracker </vt:lpstr>
      <vt:lpstr>MIL (multiple instance learning)</vt:lpstr>
      <vt:lpstr>KCF (kernelized correlation function) tracker CSRT (discriminate correlation filter) MOSSE (minimum output sum of squared error  </vt:lpstr>
      <vt:lpstr>PowerPoint Presentation</vt:lpstr>
      <vt:lpstr>Lecture Notes on Kalman filters </vt:lpstr>
      <vt:lpstr>PowerPoint Presentation</vt:lpstr>
      <vt:lpstr>Example</vt:lpstr>
      <vt:lpstr>Example</vt:lpstr>
      <vt:lpstr>Example</vt:lpstr>
      <vt:lpstr>Kalman Gain</vt:lpstr>
      <vt:lpstr>Kalman Gain</vt:lpstr>
      <vt:lpstr>Kalman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 R and Q</vt:lpstr>
      <vt:lpstr>Example</vt:lpstr>
      <vt:lpstr>Example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University of Pittsburgh University of Pittsburgh</dc:creator>
  <cp:lastModifiedBy>Huppert, Theodore J</cp:lastModifiedBy>
  <cp:revision>57</cp:revision>
  <dcterms:created xsi:type="dcterms:W3CDTF">2024-07-14T13:25:54Z</dcterms:created>
  <dcterms:modified xsi:type="dcterms:W3CDTF">2025-10-22T16:49:40Z</dcterms:modified>
</cp:coreProperties>
</file>